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373" r:id="rId10"/>
    <p:sldId id="370" r:id="rId11"/>
    <p:sldId id="371" r:id="rId12"/>
    <p:sldId id="37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AD"/>
    <a:srgbClr val="A0F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AAEFF-7A60-0C0B-B4B8-07AFBC859AE3}" v="1" dt="2024-02-09T11:39:37.233"/>
    <p1510:client id="{A97DAAB9-86B5-E495-05D9-70A3AA4E16A2}" v="34" dt="2024-02-09T11:41:57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Ward" userId="S::rward@rodillianacademy.co.uk::104d0321-ebab-4be1-933d-e156874bae0a" providerId="AD" clId="Web-{502AAEFF-7A60-0C0B-B4B8-07AFBC859AE3}"/>
    <pc:docChg chg="addSld">
      <pc:chgData name="R. Ward" userId="S::rward@rodillianacademy.co.uk::104d0321-ebab-4be1-933d-e156874bae0a" providerId="AD" clId="Web-{502AAEFF-7A60-0C0B-B4B8-07AFBC859AE3}" dt="2024-02-09T11:39:37.233" v="0"/>
      <pc:docMkLst>
        <pc:docMk/>
      </pc:docMkLst>
      <pc:sldChg chg="add replId">
        <pc:chgData name="R. Ward" userId="S::rward@rodillianacademy.co.uk::104d0321-ebab-4be1-933d-e156874bae0a" providerId="AD" clId="Web-{502AAEFF-7A60-0C0B-B4B8-07AFBC859AE3}" dt="2024-02-09T11:39:37.233" v="0"/>
        <pc:sldMkLst>
          <pc:docMk/>
          <pc:sldMk cId="1000988178" sldId="373"/>
        </pc:sldMkLst>
      </pc:sldChg>
    </pc:docChg>
  </pc:docChgLst>
  <pc:docChgLst>
    <pc:chgData name="R. Ward" userId="104d0321-ebab-4be1-933d-e156874bae0a" providerId="ADAL" clId="{BC79798E-22BB-4912-9FE8-C544F6D05EFE}"/>
    <pc:docChg chg="custSel modSld">
      <pc:chgData name="R. Ward" userId="104d0321-ebab-4be1-933d-e156874bae0a" providerId="ADAL" clId="{BC79798E-22BB-4912-9FE8-C544F6D05EFE}" dt="2024-02-09T12:36:55.212" v="7" actId="14100"/>
      <pc:docMkLst>
        <pc:docMk/>
      </pc:docMkLst>
      <pc:sldChg chg="addSp delSp modSp mod">
        <pc:chgData name="R. Ward" userId="104d0321-ebab-4be1-933d-e156874bae0a" providerId="ADAL" clId="{BC79798E-22BB-4912-9FE8-C544F6D05EFE}" dt="2024-02-09T12:36:55.212" v="7" actId="14100"/>
        <pc:sldMkLst>
          <pc:docMk/>
          <pc:sldMk cId="1000988178" sldId="373"/>
        </pc:sldMkLst>
        <pc:spChg chg="mod">
          <ac:chgData name="R. Ward" userId="104d0321-ebab-4be1-933d-e156874bae0a" providerId="ADAL" clId="{BC79798E-22BB-4912-9FE8-C544F6D05EFE}" dt="2024-02-09T12:36:05.758" v="1" actId="6549"/>
          <ac:spMkLst>
            <pc:docMk/>
            <pc:sldMk cId="1000988178" sldId="373"/>
            <ac:spMk id="5" creationId="{126FE107-0E51-40BF-BB4C-CA25F7066BDA}"/>
          </ac:spMkLst>
        </pc:spChg>
        <pc:picChg chg="del">
          <ac:chgData name="R. Ward" userId="104d0321-ebab-4be1-933d-e156874bae0a" providerId="ADAL" clId="{BC79798E-22BB-4912-9FE8-C544F6D05EFE}" dt="2024-02-09T12:36:09.843" v="2" actId="478"/>
          <ac:picMkLst>
            <pc:docMk/>
            <pc:sldMk cId="1000988178" sldId="373"/>
            <ac:picMk id="2" creationId="{F340E78B-311D-637E-1D6B-C1BD36BFB08B}"/>
          </ac:picMkLst>
        </pc:picChg>
        <pc:picChg chg="add mod">
          <ac:chgData name="R. Ward" userId="104d0321-ebab-4be1-933d-e156874bae0a" providerId="ADAL" clId="{BC79798E-22BB-4912-9FE8-C544F6D05EFE}" dt="2024-02-09T12:36:55.212" v="7" actId="14100"/>
          <ac:picMkLst>
            <pc:docMk/>
            <pc:sldMk cId="1000988178" sldId="373"/>
            <ac:picMk id="7" creationId="{E6F4883C-F8EA-488A-829B-CB391839ADA8}"/>
          </ac:picMkLst>
        </pc:picChg>
      </pc:sldChg>
    </pc:docChg>
  </pc:docChgLst>
  <pc:docChgLst>
    <pc:chgData name="R. Ward" userId="S::rward@rodillianacademy.co.uk::104d0321-ebab-4be1-933d-e156874bae0a" providerId="AD" clId="Web-{A97DAAB9-86B5-E495-05D9-70A3AA4E16A2}"/>
    <pc:docChg chg="modSld">
      <pc:chgData name="R. Ward" userId="S::rward@rodillianacademy.co.uk::104d0321-ebab-4be1-933d-e156874bae0a" providerId="AD" clId="Web-{A97DAAB9-86B5-E495-05D9-70A3AA4E16A2}" dt="2024-02-09T11:41:57.915" v="25" actId="14100"/>
      <pc:docMkLst>
        <pc:docMk/>
      </pc:docMkLst>
      <pc:sldChg chg="addSp delSp modSp">
        <pc:chgData name="R. Ward" userId="S::rward@rodillianacademy.co.uk::104d0321-ebab-4be1-933d-e156874bae0a" providerId="AD" clId="Web-{A97DAAB9-86B5-E495-05D9-70A3AA4E16A2}" dt="2024-02-09T11:41:57.915" v="25" actId="14100"/>
        <pc:sldMkLst>
          <pc:docMk/>
          <pc:sldMk cId="1000988178" sldId="373"/>
        </pc:sldMkLst>
        <pc:spChg chg="mod">
          <ac:chgData name="R. Ward" userId="S::rward@rodillianacademy.co.uk::104d0321-ebab-4be1-933d-e156874bae0a" providerId="AD" clId="Web-{A97DAAB9-86B5-E495-05D9-70A3AA4E16A2}" dt="2024-02-09T11:41:57.915" v="25" actId="14100"/>
          <ac:spMkLst>
            <pc:docMk/>
            <pc:sldMk cId="1000988178" sldId="373"/>
            <ac:spMk id="5" creationId="{126FE107-0E51-40BF-BB4C-CA25F7066BDA}"/>
          </ac:spMkLst>
        </pc:spChg>
        <pc:picChg chg="add mod">
          <ac:chgData name="R. Ward" userId="S::rward@rodillianacademy.co.uk::104d0321-ebab-4be1-933d-e156874bae0a" providerId="AD" clId="Web-{A97DAAB9-86B5-E495-05D9-70A3AA4E16A2}" dt="2024-02-09T11:41:13.101" v="5"/>
          <ac:picMkLst>
            <pc:docMk/>
            <pc:sldMk cId="1000988178" sldId="373"/>
            <ac:picMk id="2" creationId="{F340E78B-311D-637E-1D6B-C1BD36BFB08B}"/>
          </ac:picMkLst>
        </pc:picChg>
        <pc:picChg chg="del">
          <ac:chgData name="R. Ward" userId="S::rward@rodillianacademy.co.uk::104d0321-ebab-4be1-933d-e156874bae0a" providerId="AD" clId="Web-{A97DAAB9-86B5-E495-05D9-70A3AA4E16A2}" dt="2024-02-09T11:40:53.788" v="0"/>
          <ac:picMkLst>
            <pc:docMk/>
            <pc:sldMk cId="1000988178" sldId="373"/>
            <ac:picMk id="12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66822de6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66822de6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266822de6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266822de6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266822de6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266822de6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66822de6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66822de6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266822de6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266822de6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03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972" y="60251"/>
            <a:ext cx="4419600" cy="2925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1" name="Google Shape;101;p25"/>
          <p:cNvSpPr txBox="1"/>
          <p:nvPr/>
        </p:nvSpPr>
        <p:spPr>
          <a:xfrm>
            <a:off x="4649972" y="3098120"/>
            <a:ext cx="4419600" cy="1985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description as suggested by this image.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OR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story set in an isolated location.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[AO5 24 marks, AO6 16 marks]</a:t>
            </a:r>
            <a:endParaRPr b="1" dirty="0">
              <a:latin typeface="Quicksand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6C59B-E204-4775-8AAC-DC01B442EA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75855" r="8272" b="2330"/>
          <a:stretch/>
        </p:blipFill>
        <p:spPr>
          <a:xfrm>
            <a:off x="197628" y="4128592"/>
            <a:ext cx="1009846" cy="784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C97245-1FEB-4A47-B833-DEDAEDDF1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951" r="8272" b="77310"/>
          <a:stretch/>
        </p:blipFill>
        <p:spPr>
          <a:xfrm>
            <a:off x="3425841" y="4128591"/>
            <a:ext cx="1013387" cy="770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41FC6A-C01F-4CA6-BB8E-ACCE73D92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25817" r="8272" b="53130"/>
          <a:stretch/>
        </p:blipFill>
        <p:spPr>
          <a:xfrm>
            <a:off x="2339683" y="4128592"/>
            <a:ext cx="1027814" cy="770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A44F1A-EB63-4255-8E71-FFB239AC90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50836" r="8272" b="27349"/>
          <a:stretch/>
        </p:blipFill>
        <p:spPr>
          <a:xfrm>
            <a:off x="1265818" y="4128591"/>
            <a:ext cx="1027814" cy="7708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5F2619-007D-4E58-A6B6-3723D5D61EB8}"/>
              </a:ext>
            </a:extLst>
          </p:cNvPr>
          <p:cNvSpPr txBox="1"/>
          <p:nvPr/>
        </p:nvSpPr>
        <p:spPr>
          <a:xfrm>
            <a:off x="197628" y="3866981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a strong structure. There are suggestions below.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ECB15-B21E-4383-B38D-968BF7CD5817}"/>
              </a:ext>
            </a:extLst>
          </p:cNvPr>
          <p:cNvSpPr/>
          <p:nvPr/>
        </p:nvSpPr>
        <p:spPr>
          <a:xfrm>
            <a:off x="197628" y="3866980"/>
            <a:ext cx="4241600" cy="1046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D0A5D-59D7-4F67-BFBE-AFA60EFB092D}"/>
              </a:ext>
            </a:extLst>
          </p:cNvPr>
          <p:cNvSpPr/>
          <p:nvPr/>
        </p:nvSpPr>
        <p:spPr>
          <a:xfrm>
            <a:off x="702551" y="2463789"/>
            <a:ext cx="37789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900" b="1" dirty="0">
                <a:latin typeface="Quicksand" pitchFamily="2" charset="0"/>
              </a:rPr>
              <a:t>Spark/ignite/combust, </a:t>
            </a:r>
            <a:r>
              <a:rPr lang="en-US" sz="900" b="1" dirty="0">
                <a:latin typeface="Quicksand" pitchFamily="2" charset="0"/>
              </a:rPr>
              <a:t>blaze, wildfire, inferno, stinging, suffocating/choking,, fumes, cinders/embers, </a:t>
            </a:r>
            <a:r>
              <a:rPr lang="en-GB" sz="900" b="1" dirty="0">
                <a:latin typeface="Quicksand" pitchFamily="2" charset="0"/>
              </a:rPr>
              <a:t>scorching/blistering/searing, hellish/devil, </a:t>
            </a:r>
            <a:r>
              <a:rPr lang="en-US" sz="900" b="1" dirty="0">
                <a:latin typeface="Quicksand" pitchFamily="2" charset="0"/>
              </a:rPr>
              <a:t>raging, </a:t>
            </a:r>
            <a:r>
              <a:rPr lang="en-GB" sz="900" b="1" dirty="0">
                <a:latin typeface="Quicksand" pitchFamily="2" charset="0"/>
              </a:rPr>
              <a:t>incandescent, coruscating, phosphorescent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894EA-FCCB-42BD-A0A8-A022B63ECA68}"/>
              </a:ext>
            </a:extLst>
          </p:cNvPr>
          <p:cNvSpPr txBox="1"/>
          <p:nvPr/>
        </p:nvSpPr>
        <p:spPr>
          <a:xfrm>
            <a:off x="674456" y="3124085"/>
            <a:ext cx="376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Quicksand" pitchFamily="2" charset="0"/>
              </a:rPr>
              <a:t>hail, sleet, icicles, snowflakes, flurries/snowdrifts, slush, blizzard, </a:t>
            </a:r>
            <a:r>
              <a:rPr lang="en-US" sz="900" b="1" dirty="0">
                <a:latin typeface="Quicksand" pitchFamily="2" charset="0"/>
              </a:rPr>
              <a:t>bleak/wintry/harsh, </a:t>
            </a:r>
            <a:r>
              <a:rPr lang="en-GB" sz="900" b="1" dirty="0">
                <a:latin typeface="Quicksand" pitchFamily="2" charset="0"/>
              </a:rPr>
              <a:t>settle, shiver, numb, thaw/melt, </a:t>
            </a:r>
            <a:r>
              <a:rPr lang="en-US" sz="900" b="1" dirty="0">
                <a:latin typeface="Quicksand" pitchFamily="2" charset="0"/>
              </a:rPr>
              <a:t>biting/bitter, cutting/pitiless/merciless, </a:t>
            </a:r>
            <a:r>
              <a:rPr lang="en-GB" sz="900" b="1" dirty="0">
                <a:latin typeface="Quicksand" pitchFamily="2" charset="0"/>
              </a:rPr>
              <a:t>refrigerated, blanket of snow, arctic, crystal, glacial, hoarfrost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6C5A90-0980-4E83-9C28-D1ED9710C669}"/>
              </a:ext>
            </a:extLst>
          </p:cNvPr>
          <p:cNvSpPr txBox="1"/>
          <p:nvPr/>
        </p:nvSpPr>
        <p:spPr>
          <a:xfrm>
            <a:off x="674456" y="1803493"/>
            <a:ext cx="377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trickle, dribble/flow, plunge/cascade, swell, splash, flood, </a:t>
            </a:r>
            <a:r>
              <a:rPr lang="en-US" sz="900" b="1" dirty="0">
                <a:solidFill>
                  <a:schemeClr val="tx1"/>
                </a:solidFill>
                <a:latin typeface="Quicksand" pitchFamily="2" charset="0"/>
              </a:rPr>
              <a:t>calm/peaceful/placid/serene/still, rough/tempestuous/turbulent, fetid/stagnant/stale, </a:t>
            </a:r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wander/meander, roar, glassy/mirrored, crystal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DFE80F-E21B-47AE-BC18-38D3E54684C1}"/>
              </a:ext>
            </a:extLst>
          </p:cNvPr>
          <p:cNvSpPr txBox="1"/>
          <p:nvPr/>
        </p:nvSpPr>
        <p:spPr>
          <a:xfrm>
            <a:off x="172832" y="1541883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incredible vocab. There are suggestions below.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7307C9-6754-4FAE-AAA3-B62B3056ECEA}"/>
              </a:ext>
            </a:extLst>
          </p:cNvPr>
          <p:cNvSpPr/>
          <p:nvPr/>
        </p:nvSpPr>
        <p:spPr>
          <a:xfrm>
            <a:off x="197628" y="1541882"/>
            <a:ext cx="4241600" cy="2229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840FD-8EF3-46D9-ACA0-B8D9C2835D07}"/>
              </a:ext>
            </a:extLst>
          </p:cNvPr>
          <p:cNvSpPr txBox="1"/>
          <p:nvPr/>
        </p:nvSpPr>
        <p:spPr>
          <a:xfrm rot="16200000">
            <a:off x="233709" y="2024855"/>
            <a:ext cx="516195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WATER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F870BF-FF2A-4185-BC9A-7631E2BC2523}"/>
              </a:ext>
            </a:extLst>
          </p:cNvPr>
          <p:cNvSpPr txBox="1"/>
          <p:nvPr/>
        </p:nvSpPr>
        <p:spPr>
          <a:xfrm rot="16200000">
            <a:off x="226656" y="2675366"/>
            <a:ext cx="516195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FIRE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D0CA50-EEA4-416A-9108-20E54EB9117B}"/>
              </a:ext>
            </a:extLst>
          </p:cNvPr>
          <p:cNvSpPr txBox="1"/>
          <p:nvPr/>
        </p:nvSpPr>
        <p:spPr>
          <a:xfrm rot="16200000">
            <a:off x="226656" y="3347222"/>
            <a:ext cx="516195" cy="200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ICE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6F0AFD-6142-473B-BDDF-14DA0C2B447C}"/>
              </a:ext>
            </a:extLst>
          </p:cNvPr>
          <p:cNvSpPr/>
          <p:nvPr/>
        </p:nvSpPr>
        <p:spPr>
          <a:xfrm>
            <a:off x="197628" y="248650"/>
            <a:ext cx="4241600" cy="11967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EFA6F2-2A02-466C-B694-58A0E52E684F}"/>
              </a:ext>
            </a:extLst>
          </p:cNvPr>
          <p:cNvSpPr txBox="1"/>
          <p:nvPr/>
        </p:nvSpPr>
        <p:spPr>
          <a:xfrm>
            <a:off x="197628" y="302547"/>
            <a:ext cx="424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Write in varied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Use the full range of punctuation (complex lists work brilliantly).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Vary your paragraphs.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Describe, describe, describe!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622" y="80196"/>
            <a:ext cx="4419600" cy="2938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Google Shape;101;p25">
            <a:extLst>
              <a:ext uri="{FF2B5EF4-FFF2-40B4-BE49-F238E27FC236}">
                <a16:creationId xmlns:a16="http://schemas.microsoft.com/office/drawing/2014/main" id="{9D8243D8-E09B-4284-95EC-675EA5E12B11}"/>
              </a:ext>
            </a:extLst>
          </p:cNvPr>
          <p:cNvSpPr txBox="1"/>
          <p:nvPr/>
        </p:nvSpPr>
        <p:spPr>
          <a:xfrm>
            <a:off x="4632622" y="3078175"/>
            <a:ext cx="4419600" cy="1985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description as suggested by this image.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OR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story set at sea.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[AO5 24 marks, AO6 16 marks]</a:t>
            </a:r>
            <a:endParaRPr b="1" dirty="0">
              <a:latin typeface="Quicksand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6AADE7-E7B6-4088-98E2-0F9E188A2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75855" r="8272" b="2330"/>
          <a:stretch/>
        </p:blipFill>
        <p:spPr>
          <a:xfrm>
            <a:off x="197628" y="4128592"/>
            <a:ext cx="1009846" cy="78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0CB5F-CC4C-487A-AC0C-9877563495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951" r="8272" b="77310"/>
          <a:stretch/>
        </p:blipFill>
        <p:spPr>
          <a:xfrm>
            <a:off x="3425841" y="4128591"/>
            <a:ext cx="1013387" cy="770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770C5-C807-4D8B-8393-A33CA3EAD6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25817" r="8272" b="53130"/>
          <a:stretch/>
        </p:blipFill>
        <p:spPr>
          <a:xfrm>
            <a:off x="2339683" y="4128592"/>
            <a:ext cx="1027814" cy="77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424DA-666A-44CE-86C5-BD96E57A2A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50836" r="8272" b="27349"/>
          <a:stretch/>
        </p:blipFill>
        <p:spPr>
          <a:xfrm>
            <a:off x="1265818" y="4128591"/>
            <a:ext cx="1027814" cy="770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9F4004-E779-40FF-934A-A205C10B4614}"/>
              </a:ext>
            </a:extLst>
          </p:cNvPr>
          <p:cNvSpPr txBox="1"/>
          <p:nvPr/>
        </p:nvSpPr>
        <p:spPr>
          <a:xfrm>
            <a:off x="197628" y="3866981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a strong structure. There are suggestions below.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1D34A0-CB34-44BA-B12F-31964E17DA24}"/>
              </a:ext>
            </a:extLst>
          </p:cNvPr>
          <p:cNvSpPr/>
          <p:nvPr/>
        </p:nvSpPr>
        <p:spPr>
          <a:xfrm>
            <a:off x="197628" y="3866980"/>
            <a:ext cx="4241600" cy="1046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77F6D7-4123-4BA7-A5E8-42804AC10DF8}"/>
              </a:ext>
            </a:extLst>
          </p:cNvPr>
          <p:cNvSpPr/>
          <p:nvPr/>
        </p:nvSpPr>
        <p:spPr>
          <a:xfrm>
            <a:off x="702551" y="2463789"/>
            <a:ext cx="37789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900" b="1" dirty="0">
                <a:latin typeface="Quicksand" pitchFamily="2" charset="0"/>
              </a:rPr>
              <a:t>Spark/ignite/combust, </a:t>
            </a:r>
            <a:r>
              <a:rPr lang="en-US" sz="900" b="1" dirty="0">
                <a:latin typeface="Quicksand" pitchFamily="2" charset="0"/>
              </a:rPr>
              <a:t>blaze, wildfire, inferno, stinging, suffocating/choking,, fumes, cinders/embers, </a:t>
            </a:r>
            <a:r>
              <a:rPr lang="en-GB" sz="900" b="1" dirty="0">
                <a:latin typeface="Quicksand" pitchFamily="2" charset="0"/>
              </a:rPr>
              <a:t>scorching/blistering/searing, hellish/devil, </a:t>
            </a:r>
            <a:r>
              <a:rPr lang="en-US" sz="900" b="1" dirty="0">
                <a:latin typeface="Quicksand" pitchFamily="2" charset="0"/>
              </a:rPr>
              <a:t>raging, </a:t>
            </a:r>
            <a:r>
              <a:rPr lang="en-GB" sz="900" b="1" dirty="0">
                <a:latin typeface="Quicksand" pitchFamily="2" charset="0"/>
              </a:rPr>
              <a:t>incandescent, coruscating, phosphorescent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90976D-F621-462C-8719-B278EAF6B66C}"/>
              </a:ext>
            </a:extLst>
          </p:cNvPr>
          <p:cNvSpPr txBox="1"/>
          <p:nvPr/>
        </p:nvSpPr>
        <p:spPr>
          <a:xfrm>
            <a:off x="674456" y="3124085"/>
            <a:ext cx="376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Quicksand" pitchFamily="2" charset="0"/>
              </a:rPr>
              <a:t>hail, sleet, icicles, snowflakes, flurries/snowdrifts, slush, blizzard, </a:t>
            </a:r>
            <a:r>
              <a:rPr lang="en-US" sz="900" b="1" dirty="0">
                <a:latin typeface="Quicksand" pitchFamily="2" charset="0"/>
              </a:rPr>
              <a:t>bleak/wintry/harsh, </a:t>
            </a:r>
            <a:r>
              <a:rPr lang="en-GB" sz="900" b="1" dirty="0">
                <a:latin typeface="Quicksand" pitchFamily="2" charset="0"/>
              </a:rPr>
              <a:t>settle, shiver, numb, thaw/melt, </a:t>
            </a:r>
            <a:r>
              <a:rPr lang="en-US" sz="900" b="1" dirty="0">
                <a:latin typeface="Quicksand" pitchFamily="2" charset="0"/>
              </a:rPr>
              <a:t>biting/bitter, cutting/pitiless/merciless, </a:t>
            </a:r>
            <a:r>
              <a:rPr lang="en-GB" sz="900" b="1" dirty="0">
                <a:latin typeface="Quicksand" pitchFamily="2" charset="0"/>
              </a:rPr>
              <a:t>refrigerated, blanket of snow, arctic, crystal, glacial, hoarfrost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B3F01-613B-4B0A-AF26-DE88670D0C34}"/>
              </a:ext>
            </a:extLst>
          </p:cNvPr>
          <p:cNvSpPr txBox="1"/>
          <p:nvPr/>
        </p:nvSpPr>
        <p:spPr>
          <a:xfrm>
            <a:off x="674456" y="1803493"/>
            <a:ext cx="377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trickle, dribble/flow, plunge/cascade, swell, splash, flood, </a:t>
            </a:r>
            <a:r>
              <a:rPr lang="en-US" sz="900" b="1" dirty="0">
                <a:solidFill>
                  <a:schemeClr val="tx1"/>
                </a:solidFill>
                <a:latin typeface="Quicksand" pitchFamily="2" charset="0"/>
              </a:rPr>
              <a:t>calm/peaceful/placid/serene/still, rough/tempestuous/turbulent, fetid/stagnant/stale, </a:t>
            </a:r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wander/meander, roar, glassy/mirrored, crystal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11789-FAF2-4705-A189-D76F9F711EEE}"/>
              </a:ext>
            </a:extLst>
          </p:cNvPr>
          <p:cNvSpPr txBox="1"/>
          <p:nvPr/>
        </p:nvSpPr>
        <p:spPr>
          <a:xfrm>
            <a:off x="172832" y="1541883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incredible vocab. There are suggestions below.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3FE8-819F-43CC-9181-091B46898B2A}"/>
              </a:ext>
            </a:extLst>
          </p:cNvPr>
          <p:cNvSpPr/>
          <p:nvPr/>
        </p:nvSpPr>
        <p:spPr>
          <a:xfrm>
            <a:off x="197628" y="1541882"/>
            <a:ext cx="4241600" cy="2229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5A96EE-9620-4159-BB8B-63EBB2C0332D}"/>
              </a:ext>
            </a:extLst>
          </p:cNvPr>
          <p:cNvSpPr txBox="1"/>
          <p:nvPr/>
        </p:nvSpPr>
        <p:spPr>
          <a:xfrm rot="16200000">
            <a:off x="233709" y="2024855"/>
            <a:ext cx="516195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WATER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96B321-72D8-405B-8297-0AC4C55E810B}"/>
              </a:ext>
            </a:extLst>
          </p:cNvPr>
          <p:cNvSpPr txBox="1"/>
          <p:nvPr/>
        </p:nvSpPr>
        <p:spPr>
          <a:xfrm rot="16200000">
            <a:off x="226656" y="2675366"/>
            <a:ext cx="516195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FIRE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EA1C63-5DC1-4ACB-A9D6-DF67F662A608}"/>
              </a:ext>
            </a:extLst>
          </p:cNvPr>
          <p:cNvSpPr txBox="1"/>
          <p:nvPr/>
        </p:nvSpPr>
        <p:spPr>
          <a:xfrm rot="16200000">
            <a:off x="226656" y="3347222"/>
            <a:ext cx="516195" cy="200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ICE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F08837-408D-42D9-8228-DB9C24497B3B}"/>
              </a:ext>
            </a:extLst>
          </p:cNvPr>
          <p:cNvSpPr/>
          <p:nvPr/>
        </p:nvSpPr>
        <p:spPr>
          <a:xfrm>
            <a:off x="197628" y="248650"/>
            <a:ext cx="4241600" cy="11967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E86D8-4B66-42BC-9D79-33A143F0740A}"/>
              </a:ext>
            </a:extLst>
          </p:cNvPr>
          <p:cNvSpPr txBox="1"/>
          <p:nvPr/>
        </p:nvSpPr>
        <p:spPr>
          <a:xfrm>
            <a:off x="197628" y="302547"/>
            <a:ext cx="424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Write in varied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Use the full range of punctuation (complex lists work brilliantly).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Vary your paragraphs.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Describe, describe, describe!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973" y="139800"/>
            <a:ext cx="4419600" cy="29064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Google Shape;101;p25">
            <a:extLst>
              <a:ext uri="{FF2B5EF4-FFF2-40B4-BE49-F238E27FC236}">
                <a16:creationId xmlns:a16="http://schemas.microsoft.com/office/drawing/2014/main" id="{4B41F80E-9908-4EBF-9342-0BFF99D4F3BC}"/>
              </a:ext>
            </a:extLst>
          </p:cNvPr>
          <p:cNvSpPr txBox="1"/>
          <p:nvPr/>
        </p:nvSpPr>
        <p:spPr>
          <a:xfrm>
            <a:off x="4649972" y="3098120"/>
            <a:ext cx="4419600" cy="1985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description as suggested by this image.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OR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story about an adventure.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[AO5 24 marks, AO6 16 marks]</a:t>
            </a:r>
            <a:endParaRPr b="1" dirty="0">
              <a:latin typeface="Quicksand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CFAF10-13C9-49EC-9714-59AECDE8B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75855" r="8272" b="2330"/>
          <a:stretch/>
        </p:blipFill>
        <p:spPr>
          <a:xfrm>
            <a:off x="197628" y="4128592"/>
            <a:ext cx="1009846" cy="78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8DEA9-28B1-428D-B515-9EFF0254B6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951" r="8272" b="77310"/>
          <a:stretch/>
        </p:blipFill>
        <p:spPr>
          <a:xfrm>
            <a:off x="3425841" y="4128591"/>
            <a:ext cx="1013387" cy="770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DA718B-123C-4D5E-82CE-9BACCE697E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25817" r="8272" b="53130"/>
          <a:stretch/>
        </p:blipFill>
        <p:spPr>
          <a:xfrm>
            <a:off x="2339683" y="4128592"/>
            <a:ext cx="1027814" cy="770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E0F4CA-0A4A-4C7A-BDD3-44FD96B73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50836" r="8272" b="27349"/>
          <a:stretch/>
        </p:blipFill>
        <p:spPr>
          <a:xfrm>
            <a:off x="1265818" y="4128591"/>
            <a:ext cx="1027814" cy="7708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147FCC-0675-48BD-85FD-5E1BE716C5DA}"/>
              </a:ext>
            </a:extLst>
          </p:cNvPr>
          <p:cNvSpPr txBox="1"/>
          <p:nvPr/>
        </p:nvSpPr>
        <p:spPr>
          <a:xfrm>
            <a:off x="197628" y="3866981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a strong structure. There are suggestions below.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404B0-71CB-4C34-A88A-D8E1B752CF63}"/>
              </a:ext>
            </a:extLst>
          </p:cNvPr>
          <p:cNvSpPr/>
          <p:nvPr/>
        </p:nvSpPr>
        <p:spPr>
          <a:xfrm>
            <a:off x="197628" y="3866980"/>
            <a:ext cx="4241600" cy="1046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12D866-F562-4AFF-AEE3-875EB161092B}"/>
              </a:ext>
            </a:extLst>
          </p:cNvPr>
          <p:cNvSpPr/>
          <p:nvPr/>
        </p:nvSpPr>
        <p:spPr>
          <a:xfrm>
            <a:off x="702551" y="2463789"/>
            <a:ext cx="37789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900" b="1" dirty="0">
                <a:latin typeface="Quicksand" pitchFamily="2" charset="0"/>
              </a:rPr>
              <a:t>Spark/ignite/combust, </a:t>
            </a:r>
            <a:r>
              <a:rPr lang="en-US" sz="900" b="1" dirty="0">
                <a:latin typeface="Quicksand" pitchFamily="2" charset="0"/>
              </a:rPr>
              <a:t>blaze, wildfire, inferno, stinging, suffocating/choking,, fumes, cinders/embers, </a:t>
            </a:r>
            <a:r>
              <a:rPr lang="en-GB" sz="900" b="1" dirty="0">
                <a:latin typeface="Quicksand" pitchFamily="2" charset="0"/>
              </a:rPr>
              <a:t>scorching/blistering/searing, hellish/devil, </a:t>
            </a:r>
            <a:r>
              <a:rPr lang="en-US" sz="900" b="1" dirty="0">
                <a:latin typeface="Quicksand" pitchFamily="2" charset="0"/>
              </a:rPr>
              <a:t>raging, </a:t>
            </a:r>
            <a:r>
              <a:rPr lang="en-GB" sz="900" b="1" dirty="0">
                <a:latin typeface="Quicksand" pitchFamily="2" charset="0"/>
              </a:rPr>
              <a:t>incandescent, coruscating, phosphorescent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EDFEBE-DE8D-46FA-A29A-871D4822A8DC}"/>
              </a:ext>
            </a:extLst>
          </p:cNvPr>
          <p:cNvSpPr txBox="1"/>
          <p:nvPr/>
        </p:nvSpPr>
        <p:spPr>
          <a:xfrm>
            <a:off x="674456" y="3124085"/>
            <a:ext cx="376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Quicksand" pitchFamily="2" charset="0"/>
              </a:rPr>
              <a:t>hail, sleet, icicles, snowflakes, flurries/snowdrifts, slush, blizzard, </a:t>
            </a:r>
            <a:r>
              <a:rPr lang="en-US" sz="900" b="1" dirty="0">
                <a:latin typeface="Quicksand" pitchFamily="2" charset="0"/>
              </a:rPr>
              <a:t>bleak/wintry/harsh, </a:t>
            </a:r>
            <a:r>
              <a:rPr lang="en-GB" sz="900" b="1" dirty="0">
                <a:latin typeface="Quicksand" pitchFamily="2" charset="0"/>
              </a:rPr>
              <a:t>settle, shiver, numb, thaw/melt, </a:t>
            </a:r>
            <a:r>
              <a:rPr lang="en-US" sz="900" b="1" dirty="0">
                <a:latin typeface="Quicksand" pitchFamily="2" charset="0"/>
              </a:rPr>
              <a:t>biting/bitter, cutting/pitiless/merciless, </a:t>
            </a:r>
            <a:r>
              <a:rPr lang="en-GB" sz="900" b="1" dirty="0">
                <a:latin typeface="Quicksand" pitchFamily="2" charset="0"/>
              </a:rPr>
              <a:t>refrigerated, blanket of snow, arctic, crystal, glacial, hoarfrost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AA985-5364-4F1F-8CBC-DF8326DD0BCF}"/>
              </a:ext>
            </a:extLst>
          </p:cNvPr>
          <p:cNvSpPr txBox="1"/>
          <p:nvPr/>
        </p:nvSpPr>
        <p:spPr>
          <a:xfrm>
            <a:off x="674456" y="1803493"/>
            <a:ext cx="377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trickle, dribble/flow, plunge/cascade, swell, splash, flood, </a:t>
            </a:r>
            <a:r>
              <a:rPr lang="en-US" sz="900" b="1" dirty="0">
                <a:solidFill>
                  <a:schemeClr val="tx1"/>
                </a:solidFill>
                <a:latin typeface="Quicksand" pitchFamily="2" charset="0"/>
              </a:rPr>
              <a:t>calm/peaceful/placid/serene/still, rough/tempestuous/turbulent, fetid/stagnant/stale, </a:t>
            </a:r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wander/meander, roar, glassy/mirrored, crystal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D8C28-4444-489F-A4FD-FDD02C03FFBC}"/>
              </a:ext>
            </a:extLst>
          </p:cNvPr>
          <p:cNvSpPr txBox="1"/>
          <p:nvPr/>
        </p:nvSpPr>
        <p:spPr>
          <a:xfrm>
            <a:off x="172832" y="1541883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incredible vocab. There are suggestions below.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130ECC-FD30-499C-8A13-78F1DFF2F0BA}"/>
              </a:ext>
            </a:extLst>
          </p:cNvPr>
          <p:cNvSpPr/>
          <p:nvPr/>
        </p:nvSpPr>
        <p:spPr>
          <a:xfrm>
            <a:off x="197628" y="1541882"/>
            <a:ext cx="4241600" cy="2229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C71158-A2AA-4ACE-AAE3-7E957536D358}"/>
              </a:ext>
            </a:extLst>
          </p:cNvPr>
          <p:cNvSpPr txBox="1"/>
          <p:nvPr/>
        </p:nvSpPr>
        <p:spPr>
          <a:xfrm rot="16200000">
            <a:off x="233709" y="2024855"/>
            <a:ext cx="516195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WATER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E08787-0CA7-4431-B8CB-E1734D5B631D}"/>
              </a:ext>
            </a:extLst>
          </p:cNvPr>
          <p:cNvSpPr txBox="1"/>
          <p:nvPr/>
        </p:nvSpPr>
        <p:spPr>
          <a:xfrm rot="16200000">
            <a:off x="226656" y="2675366"/>
            <a:ext cx="516195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FIRE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EDC62-DE9A-4030-9128-081CE1D37B68}"/>
              </a:ext>
            </a:extLst>
          </p:cNvPr>
          <p:cNvSpPr txBox="1"/>
          <p:nvPr/>
        </p:nvSpPr>
        <p:spPr>
          <a:xfrm rot="16200000">
            <a:off x="226656" y="3347222"/>
            <a:ext cx="516195" cy="200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ICE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1D7ED1-4264-49DA-8F26-782D044873E5}"/>
              </a:ext>
            </a:extLst>
          </p:cNvPr>
          <p:cNvSpPr/>
          <p:nvPr/>
        </p:nvSpPr>
        <p:spPr>
          <a:xfrm>
            <a:off x="197628" y="248650"/>
            <a:ext cx="4241600" cy="11967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E5101A-EB4B-4F4C-AA52-4469264520FD}"/>
              </a:ext>
            </a:extLst>
          </p:cNvPr>
          <p:cNvSpPr txBox="1"/>
          <p:nvPr/>
        </p:nvSpPr>
        <p:spPr>
          <a:xfrm>
            <a:off x="197628" y="302547"/>
            <a:ext cx="424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Write in varied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Use the full range of punctuation (complex lists work brilliantly).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Vary your paragraphs.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Describe, describe, describe!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 descr="N:\mounta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972" y="251637"/>
            <a:ext cx="4419600" cy="2773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Google Shape;101;p25">
            <a:extLst>
              <a:ext uri="{FF2B5EF4-FFF2-40B4-BE49-F238E27FC236}">
                <a16:creationId xmlns:a16="http://schemas.microsoft.com/office/drawing/2014/main" id="{126FE107-0E51-40BF-BB4C-CA25F7066BDA}"/>
              </a:ext>
            </a:extLst>
          </p:cNvPr>
          <p:cNvSpPr txBox="1"/>
          <p:nvPr/>
        </p:nvSpPr>
        <p:spPr>
          <a:xfrm>
            <a:off x="4649972" y="3191323"/>
            <a:ext cx="4419600" cy="1708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description as suggested by this image.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OR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story about a memorable journey.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[AO5 24 marks, AO6 16 marks]</a:t>
            </a:r>
            <a:endParaRPr b="1" dirty="0">
              <a:latin typeface="Quicksand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9FA56-B8F2-4E5D-AD0C-16ABA98F84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75855" r="8272" b="2330"/>
          <a:stretch/>
        </p:blipFill>
        <p:spPr>
          <a:xfrm>
            <a:off x="197628" y="4128592"/>
            <a:ext cx="1009846" cy="78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A62B0-6A4E-434A-983A-FF2465A535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951" r="8272" b="77310"/>
          <a:stretch/>
        </p:blipFill>
        <p:spPr>
          <a:xfrm>
            <a:off x="3425841" y="4128591"/>
            <a:ext cx="1013387" cy="770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B0E5C-EDCC-487E-8002-80C5C0988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25817" r="8272" b="53130"/>
          <a:stretch/>
        </p:blipFill>
        <p:spPr>
          <a:xfrm>
            <a:off x="2339683" y="4128592"/>
            <a:ext cx="1027814" cy="770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96F6C-F841-4239-BE8C-936A1C415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9" t="50836" r="8272" b="27349"/>
          <a:stretch/>
        </p:blipFill>
        <p:spPr>
          <a:xfrm>
            <a:off x="1265818" y="4128591"/>
            <a:ext cx="1027814" cy="770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10D8-5248-41DD-8A19-4042FD3D596E}"/>
              </a:ext>
            </a:extLst>
          </p:cNvPr>
          <p:cNvSpPr txBox="1"/>
          <p:nvPr/>
        </p:nvSpPr>
        <p:spPr>
          <a:xfrm>
            <a:off x="197628" y="3866981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a strong structure. There are suggestions below.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CC57-688E-4066-A0E3-4580E71CAB67}"/>
              </a:ext>
            </a:extLst>
          </p:cNvPr>
          <p:cNvSpPr/>
          <p:nvPr/>
        </p:nvSpPr>
        <p:spPr>
          <a:xfrm>
            <a:off x="197628" y="3866980"/>
            <a:ext cx="4241600" cy="1046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837BF-8045-46A2-A1C2-7723B31CDDD4}"/>
              </a:ext>
            </a:extLst>
          </p:cNvPr>
          <p:cNvSpPr/>
          <p:nvPr/>
        </p:nvSpPr>
        <p:spPr>
          <a:xfrm>
            <a:off x="702551" y="2463789"/>
            <a:ext cx="37789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900" b="1" dirty="0">
                <a:latin typeface="Quicksand" pitchFamily="2" charset="0"/>
              </a:rPr>
              <a:t>Spark/ignite/combust, </a:t>
            </a:r>
            <a:r>
              <a:rPr lang="en-US" sz="900" b="1" dirty="0">
                <a:latin typeface="Quicksand" pitchFamily="2" charset="0"/>
              </a:rPr>
              <a:t>blaze, wildfire, inferno, stinging, suffocating/choking,, fumes, cinders/embers, </a:t>
            </a:r>
            <a:r>
              <a:rPr lang="en-GB" sz="900" b="1" dirty="0">
                <a:latin typeface="Quicksand" pitchFamily="2" charset="0"/>
              </a:rPr>
              <a:t>scorching/blistering/searing, hellish/devil, </a:t>
            </a:r>
            <a:r>
              <a:rPr lang="en-US" sz="900" b="1" dirty="0">
                <a:latin typeface="Quicksand" pitchFamily="2" charset="0"/>
              </a:rPr>
              <a:t>raging, </a:t>
            </a:r>
            <a:r>
              <a:rPr lang="en-GB" sz="900" b="1" dirty="0">
                <a:latin typeface="Quicksand" pitchFamily="2" charset="0"/>
              </a:rPr>
              <a:t>incandescent, coruscating, phosphorescent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0573F-3FEA-4B14-9CD9-948D0615B81D}"/>
              </a:ext>
            </a:extLst>
          </p:cNvPr>
          <p:cNvSpPr txBox="1"/>
          <p:nvPr/>
        </p:nvSpPr>
        <p:spPr>
          <a:xfrm>
            <a:off x="674456" y="3124085"/>
            <a:ext cx="376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Quicksand" pitchFamily="2" charset="0"/>
              </a:rPr>
              <a:t>hail, sleet, icicles, snowflakes, flurries/snowdrifts, slush, blizzard, </a:t>
            </a:r>
            <a:r>
              <a:rPr lang="en-US" sz="900" b="1" dirty="0">
                <a:latin typeface="Quicksand" pitchFamily="2" charset="0"/>
              </a:rPr>
              <a:t>bleak/wintry/harsh, </a:t>
            </a:r>
            <a:r>
              <a:rPr lang="en-GB" sz="900" b="1" dirty="0">
                <a:latin typeface="Quicksand" pitchFamily="2" charset="0"/>
              </a:rPr>
              <a:t>settle, shiver, numb, thaw/melt, </a:t>
            </a:r>
            <a:r>
              <a:rPr lang="en-US" sz="900" b="1" dirty="0">
                <a:latin typeface="Quicksand" pitchFamily="2" charset="0"/>
              </a:rPr>
              <a:t>biting/bitter, cutting/pitiless/merciless, </a:t>
            </a:r>
            <a:r>
              <a:rPr lang="en-GB" sz="900" b="1" dirty="0">
                <a:latin typeface="Quicksand" pitchFamily="2" charset="0"/>
              </a:rPr>
              <a:t>refrigerated, blanket of snow, arctic, crystal, glacial, hoarfrost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7E6EB-9D56-464C-8016-6710FDBEF81E}"/>
              </a:ext>
            </a:extLst>
          </p:cNvPr>
          <p:cNvSpPr txBox="1"/>
          <p:nvPr/>
        </p:nvSpPr>
        <p:spPr>
          <a:xfrm>
            <a:off x="674456" y="1803493"/>
            <a:ext cx="377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trickle, dribble/flow, plunge/cascade, swell, splash, flood, </a:t>
            </a:r>
            <a:r>
              <a:rPr lang="en-US" sz="900" b="1" dirty="0">
                <a:solidFill>
                  <a:schemeClr val="tx1"/>
                </a:solidFill>
                <a:latin typeface="Quicksand" pitchFamily="2" charset="0"/>
              </a:rPr>
              <a:t>calm/peaceful/placid/serene/still, rough/tempestuous/turbulent, fetid/stagnant/stale, </a:t>
            </a:r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wander/meander, roar, glassy/mirrored, crystal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87629-A345-442E-901D-1522B58D0D8F}"/>
              </a:ext>
            </a:extLst>
          </p:cNvPr>
          <p:cNvSpPr txBox="1"/>
          <p:nvPr/>
        </p:nvSpPr>
        <p:spPr>
          <a:xfrm>
            <a:off x="172832" y="1541883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incredible vocab. There are suggestions below.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B86BE2-1728-4D92-B992-B1BC433BDDEB}"/>
              </a:ext>
            </a:extLst>
          </p:cNvPr>
          <p:cNvSpPr/>
          <p:nvPr/>
        </p:nvSpPr>
        <p:spPr>
          <a:xfrm>
            <a:off x="197628" y="1541882"/>
            <a:ext cx="4241600" cy="2229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D1531-84D9-44FD-9AE8-D6610B880CC7}"/>
              </a:ext>
            </a:extLst>
          </p:cNvPr>
          <p:cNvSpPr txBox="1"/>
          <p:nvPr/>
        </p:nvSpPr>
        <p:spPr>
          <a:xfrm rot="16200000">
            <a:off x="233709" y="2024855"/>
            <a:ext cx="516195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WATER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A5E88-2996-4662-9D77-210EECB7BC5E}"/>
              </a:ext>
            </a:extLst>
          </p:cNvPr>
          <p:cNvSpPr txBox="1"/>
          <p:nvPr/>
        </p:nvSpPr>
        <p:spPr>
          <a:xfrm rot="16200000">
            <a:off x="226656" y="2675366"/>
            <a:ext cx="516195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FIRE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2DC0D-7E77-4264-8A08-6F16A75EEFB8}"/>
              </a:ext>
            </a:extLst>
          </p:cNvPr>
          <p:cNvSpPr txBox="1"/>
          <p:nvPr/>
        </p:nvSpPr>
        <p:spPr>
          <a:xfrm rot="16200000">
            <a:off x="226656" y="3347222"/>
            <a:ext cx="516195" cy="200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ICE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FE1B8C-85B5-4971-928E-40853859D012}"/>
              </a:ext>
            </a:extLst>
          </p:cNvPr>
          <p:cNvSpPr/>
          <p:nvPr/>
        </p:nvSpPr>
        <p:spPr>
          <a:xfrm>
            <a:off x="197628" y="248650"/>
            <a:ext cx="4241600" cy="11967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0B0DA-604A-413C-B18B-E8F1B13E2F45}"/>
              </a:ext>
            </a:extLst>
          </p:cNvPr>
          <p:cNvSpPr txBox="1"/>
          <p:nvPr/>
        </p:nvSpPr>
        <p:spPr>
          <a:xfrm>
            <a:off x="197628" y="302547"/>
            <a:ext cx="424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Write in varied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Use the full range of punctuation (complex lists work brilliantly).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Vary your paragraphs.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Describe, describe, describe!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;p25">
            <a:extLst>
              <a:ext uri="{FF2B5EF4-FFF2-40B4-BE49-F238E27FC236}">
                <a16:creationId xmlns:a16="http://schemas.microsoft.com/office/drawing/2014/main" id="{126FE107-0E51-40BF-BB4C-CA25F7066BDA}"/>
              </a:ext>
            </a:extLst>
          </p:cNvPr>
          <p:cNvSpPr txBox="1"/>
          <p:nvPr/>
        </p:nvSpPr>
        <p:spPr>
          <a:xfrm>
            <a:off x="4666537" y="3191323"/>
            <a:ext cx="4403035" cy="13849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Write a description as suggested by this image.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Quicksand" pitchFamily="2" charset="0"/>
                <a:ea typeface="Calibri"/>
                <a:cs typeface="Calibri"/>
                <a:sym typeface="Calibri"/>
              </a:rPr>
              <a:t>OR</a:t>
            </a:r>
            <a:endParaRPr sz="1600" b="1" dirty="0">
              <a:latin typeface="Quicksand" pitchFamily="2" charset="0"/>
              <a:ea typeface="Calibri"/>
              <a:cs typeface="Calibri"/>
              <a:sym typeface="Calibri"/>
            </a:endParaRPr>
          </a:p>
          <a:p>
            <a:r>
              <a:rPr lang="en-GB" sz="1600" b="1" dirty="0">
                <a:latin typeface="Quicksand"/>
                <a:ea typeface="Calibri"/>
                <a:cs typeface="Calibri"/>
                <a:sym typeface="Calibri"/>
              </a:rPr>
              <a:t>Write a story about an accident.</a:t>
            </a:r>
            <a:endParaRPr lang="en-GB" sz="1600" b="1" dirty="0">
              <a:latin typeface="Quicksand"/>
              <a:ea typeface="Calibri"/>
              <a:cs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/>
                <a:ea typeface="Calibri"/>
                <a:cs typeface="Calibri"/>
                <a:sym typeface="Calibri"/>
              </a:rPr>
              <a:t>[AO5 24 marks, AO6 16 marks]</a:t>
            </a:r>
            <a:endParaRPr b="1" dirty="0">
              <a:latin typeface="Quicksand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E9FA56-B8F2-4E5D-AD0C-16ABA98F8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" t="75855" r="8272" b="2330"/>
          <a:stretch/>
        </p:blipFill>
        <p:spPr>
          <a:xfrm>
            <a:off x="197628" y="4128592"/>
            <a:ext cx="1009846" cy="7848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3A62B0-6A4E-434A-983A-FF2465A53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" t="951" r="8272" b="77310"/>
          <a:stretch/>
        </p:blipFill>
        <p:spPr>
          <a:xfrm>
            <a:off x="3425841" y="4128591"/>
            <a:ext cx="1013387" cy="770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B0E5C-EDCC-487E-8002-80C5C0988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" t="25817" r="8272" b="53130"/>
          <a:stretch/>
        </p:blipFill>
        <p:spPr>
          <a:xfrm>
            <a:off x="2339683" y="4128592"/>
            <a:ext cx="1027814" cy="7708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296F6C-F841-4239-BE8C-936A1C4159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9" t="50836" r="8272" b="27349"/>
          <a:stretch/>
        </p:blipFill>
        <p:spPr>
          <a:xfrm>
            <a:off x="1265818" y="4128591"/>
            <a:ext cx="1027814" cy="770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010D8-5248-41DD-8A19-4042FD3D596E}"/>
              </a:ext>
            </a:extLst>
          </p:cNvPr>
          <p:cNvSpPr txBox="1"/>
          <p:nvPr/>
        </p:nvSpPr>
        <p:spPr>
          <a:xfrm>
            <a:off x="197628" y="3866981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a strong structure. There are suggestions below.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5CC57-688E-4066-A0E3-4580E71CAB67}"/>
              </a:ext>
            </a:extLst>
          </p:cNvPr>
          <p:cNvSpPr/>
          <p:nvPr/>
        </p:nvSpPr>
        <p:spPr>
          <a:xfrm>
            <a:off x="197628" y="3866980"/>
            <a:ext cx="4241600" cy="1046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837BF-8045-46A2-A1C2-7723B31CDDD4}"/>
              </a:ext>
            </a:extLst>
          </p:cNvPr>
          <p:cNvSpPr/>
          <p:nvPr/>
        </p:nvSpPr>
        <p:spPr>
          <a:xfrm>
            <a:off x="702551" y="2463789"/>
            <a:ext cx="37789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900" b="1" dirty="0">
                <a:latin typeface="Quicksand" pitchFamily="2" charset="0"/>
              </a:rPr>
              <a:t>Spark/ignite/combust, </a:t>
            </a:r>
            <a:r>
              <a:rPr lang="en-US" sz="900" b="1" dirty="0">
                <a:latin typeface="Quicksand" pitchFamily="2" charset="0"/>
              </a:rPr>
              <a:t>blaze, wildfire, inferno, stinging, suffocating/choking,, fumes, cinders/embers, </a:t>
            </a:r>
            <a:r>
              <a:rPr lang="en-GB" sz="900" b="1" dirty="0">
                <a:latin typeface="Quicksand" pitchFamily="2" charset="0"/>
              </a:rPr>
              <a:t>scorching/blistering/searing, hellish/devil, </a:t>
            </a:r>
            <a:r>
              <a:rPr lang="en-US" sz="900" b="1" dirty="0">
                <a:latin typeface="Quicksand" pitchFamily="2" charset="0"/>
              </a:rPr>
              <a:t>raging, </a:t>
            </a:r>
            <a:r>
              <a:rPr lang="en-GB" sz="900" b="1" dirty="0">
                <a:latin typeface="Quicksand" pitchFamily="2" charset="0"/>
              </a:rPr>
              <a:t>incandescent, coruscating, phosphorescent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0573F-3FEA-4B14-9CD9-948D0615B81D}"/>
              </a:ext>
            </a:extLst>
          </p:cNvPr>
          <p:cNvSpPr txBox="1"/>
          <p:nvPr/>
        </p:nvSpPr>
        <p:spPr>
          <a:xfrm>
            <a:off x="674456" y="3124085"/>
            <a:ext cx="3764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latin typeface="Quicksand" pitchFamily="2" charset="0"/>
              </a:rPr>
              <a:t>hail, sleet, icicles, snowflakes, flurries/snowdrifts, slush, blizzard, </a:t>
            </a:r>
            <a:r>
              <a:rPr lang="en-US" sz="900" b="1" dirty="0">
                <a:latin typeface="Quicksand" pitchFamily="2" charset="0"/>
              </a:rPr>
              <a:t>bleak/wintry/harsh, </a:t>
            </a:r>
            <a:r>
              <a:rPr lang="en-GB" sz="900" b="1" dirty="0">
                <a:latin typeface="Quicksand" pitchFamily="2" charset="0"/>
              </a:rPr>
              <a:t>settle, shiver, numb, thaw/melt, </a:t>
            </a:r>
            <a:r>
              <a:rPr lang="en-US" sz="900" b="1" dirty="0">
                <a:latin typeface="Quicksand" pitchFamily="2" charset="0"/>
              </a:rPr>
              <a:t>biting/bitter, cutting/pitiless/merciless, </a:t>
            </a:r>
            <a:r>
              <a:rPr lang="en-GB" sz="900" b="1" dirty="0">
                <a:latin typeface="Quicksand" pitchFamily="2" charset="0"/>
              </a:rPr>
              <a:t>refrigerated, blanket of snow, arctic, crystal, glacial, hoarfrost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F7E6EB-9D56-464C-8016-6710FDBEF81E}"/>
              </a:ext>
            </a:extLst>
          </p:cNvPr>
          <p:cNvSpPr txBox="1"/>
          <p:nvPr/>
        </p:nvSpPr>
        <p:spPr>
          <a:xfrm>
            <a:off x="674456" y="1803493"/>
            <a:ext cx="3778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trickle, dribble/flow, plunge/cascade, swell, splash, flood, </a:t>
            </a:r>
            <a:r>
              <a:rPr lang="en-US" sz="900" b="1" dirty="0">
                <a:solidFill>
                  <a:schemeClr val="tx1"/>
                </a:solidFill>
                <a:latin typeface="Quicksand" pitchFamily="2" charset="0"/>
              </a:rPr>
              <a:t>calm/peaceful/placid/serene/still, rough/tempestuous/turbulent, fetid/stagnant/stale, </a:t>
            </a:r>
            <a:r>
              <a:rPr lang="en-GB" sz="900" b="1" dirty="0">
                <a:solidFill>
                  <a:schemeClr val="tx1"/>
                </a:solidFill>
                <a:latin typeface="Quicksand" pitchFamily="2" charset="0"/>
              </a:rPr>
              <a:t>wander/meander, roar, glassy/mirrored, crystal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E87629-A345-442E-901D-1522B58D0D8F}"/>
              </a:ext>
            </a:extLst>
          </p:cNvPr>
          <p:cNvSpPr txBox="1"/>
          <p:nvPr/>
        </p:nvSpPr>
        <p:spPr>
          <a:xfrm>
            <a:off x="172832" y="1541883"/>
            <a:ext cx="424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latin typeface="Quicksand" pitchFamily="2" charset="0"/>
              </a:rPr>
              <a:t>You need incredible vocab. There are suggestions below.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B86BE2-1728-4D92-B992-B1BC433BDDEB}"/>
              </a:ext>
            </a:extLst>
          </p:cNvPr>
          <p:cNvSpPr/>
          <p:nvPr/>
        </p:nvSpPr>
        <p:spPr>
          <a:xfrm>
            <a:off x="197628" y="1541882"/>
            <a:ext cx="4241600" cy="22292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D1531-84D9-44FD-9AE8-D6610B880CC7}"/>
              </a:ext>
            </a:extLst>
          </p:cNvPr>
          <p:cNvSpPr txBox="1"/>
          <p:nvPr/>
        </p:nvSpPr>
        <p:spPr>
          <a:xfrm rot="16200000">
            <a:off x="233709" y="2024855"/>
            <a:ext cx="516195" cy="2000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WATER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FA5E88-2996-4662-9D77-210EECB7BC5E}"/>
              </a:ext>
            </a:extLst>
          </p:cNvPr>
          <p:cNvSpPr txBox="1"/>
          <p:nvPr/>
        </p:nvSpPr>
        <p:spPr>
          <a:xfrm rot="16200000">
            <a:off x="226656" y="2675366"/>
            <a:ext cx="516195" cy="20005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FIRE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D2DC0D-7E77-4264-8A08-6F16A75EEFB8}"/>
              </a:ext>
            </a:extLst>
          </p:cNvPr>
          <p:cNvSpPr txBox="1"/>
          <p:nvPr/>
        </p:nvSpPr>
        <p:spPr>
          <a:xfrm rot="16200000">
            <a:off x="226656" y="3347222"/>
            <a:ext cx="516195" cy="2000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>
                <a:latin typeface="Quicksand" pitchFamily="2" charset="0"/>
              </a:rPr>
              <a:t>ICE</a:t>
            </a:r>
            <a:endParaRPr lang="en-GB" sz="800" b="1" dirty="0">
              <a:latin typeface="Quicksand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FE1B8C-85B5-4971-928E-40853859D012}"/>
              </a:ext>
            </a:extLst>
          </p:cNvPr>
          <p:cNvSpPr/>
          <p:nvPr/>
        </p:nvSpPr>
        <p:spPr>
          <a:xfrm>
            <a:off x="197628" y="248650"/>
            <a:ext cx="4241600" cy="119675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30B0DA-604A-413C-B18B-E8F1B13E2F45}"/>
              </a:ext>
            </a:extLst>
          </p:cNvPr>
          <p:cNvSpPr txBox="1"/>
          <p:nvPr/>
        </p:nvSpPr>
        <p:spPr>
          <a:xfrm>
            <a:off x="197628" y="302547"/>
            <a:ext cx="424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Write in varied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Use the full range of punctuation (complex lists work brilliantly).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Vary your paragraphs.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Quicksand" pitchFamily="2" charset="0"/>
              </a:rPr>
              <a:t>Describe, describe, describe!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4883C-F8EA-488A-829B-CB391839A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349" y="253124"/>
            <a:ext cx="4406223" cy="2870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098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65A00-A0BC-431D-A573-53F795C3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05" y="1661877"/>
            <a:ext cx="3196790" cy="1819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FB4FE-1116-46E0-8EF4-81D6E3864B7E}"/>
              </a:ext>
            </a:extLst>
          </p:cNvPr>
          <p:cNvSpPr txBox="1"/>
          <p:nvPr/>
        </p:nvSpPr>
        <p:spPr>
          <a:xfrm>
            <a:off x="71675" y="49846"/>
            <a:ext cx="2817891" cy="2504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Triplet/Colon/Sentence – can be used as a headline</a:t>
            </a:r>
          </a:p>
          <a:p>
            <a:r>
              <a:rPr lang="en-GB" sz="825" b="1" dirty="0">
                <a:latin typeface="Quicksand" pitchFamily="2" charset="0"/>
              </a:rPr>
              <a:t>Rude, selfish, ignorant: today’s school pupils are the most disgraceful young people we have ever seen.</a:t>
            </a:r>
          </a:p>
          <a:p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Imagine</a:t>
            </a:r>
            <a:r>
              <a:rPr lang="en-GB" sz="825" b="1" dirty="0">
                <a:latin typeface="Quicksand" pitchFamily="2" charset="0"/>
              </a:rPr>
              <a:t> the scene… </a:t>
            </a: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Picture</a:t>
            </a:r>
            <a:r>
              <a:rPr lang="en-GB" sz="825" b="1" dirty="0">
                <a:latin typeface="Quicksand" pitchFamily="2" charset="0"/>
              </a:rPr>
              <a:t> a world… etc</a:t>
            </a:r>
          </a:p>
          <a:p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Utopia vs Dystopia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Quicksand" pitchFamily="2" charset="0"/>
              </a:rPr>
              <a:t>The world as it is vs how it could be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Quicksand" pitchFamily="2" charset="0"/>
              </a:rPr>
              <a:t>Something amazing vs something terrible – you are trying to create juxtaposition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Complex Lists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Make a statement.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Use a colon.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Write the items in your list.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Separate the items with semi colons.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You can use commas and brackets in your items.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6DDD5-A1CF-4EE9-8CBC-388D62EAB667}"/>
              </a:ext>
            </a:extLst>
          </p:cNvPr>
          <p:cNvSpPr txBox="1"/>
          <p:nvPr/>
        </p:nvSpPr>
        <p:spPr>
          <a:xfrm>
            <a:off x="6251416" y="940898"/>
            <a:ext cx="2817891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Pairs and Threes – things work well in groups</a:t>
            </a:r>
          </a:p>
          <a:p>
            <a:r>
              <a:rPr lang="en-GB" sz="825" dirty="0">
                <a:latin typeface="Quicksand" pitchFamily="2" charset="0"/>
              </a:rPr>
              <a:t>It’s the answer spoken by </a:t>
            </a:r>
            <a:r>
              <a:rPr lang="en-GB" sz="825" b="1" dirty="0">
                <a:latin typeface="Quicksand" pitchFamily="2" charset="0"/>
              </a:rPr>
              <a:t>young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old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rich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poor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Democrat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Republican</a:t>
            </a:r>
            <a:r>
              <a:rPr lang="en-GB" sz="825" dirty="0">
                <a:latin typeface="Quicksand" pitchFamily="2" charset="0"/>
              </a:rPr>
              <a:t>, by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black</a:t>
            </a:r>
            <a:r>
              <a:rPr lang="en-GB" sz="825" dirty="0">
                <a:solidFill>
                  <a:srgbClr val="7030A0"/>
                </a:solidFill>
                <a:latin typeface="Quicksand" pitchFamily="2" charset="0"/>
              </a:rPr>
              <a:t>,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white or</a:t>
            </a:r>
            <a:r>
              <a:rPr lang="en-GB" sz="825" dirty="0">
                <a:solidFill>
                  <a:srgbClr val="7030A0"/>
                </a:solidFill>
                <a:latin typeface="Quicksand" pitchFamily="2" charset="0"/>
              </a:rPr>
              <a:t>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Latino</a:t>
            </a:r>
            <a:r>
              <a:rPr lang="en-GB" sz="825" dirty="0">
                <a:latin typeface="Quicksand" pitchFamily="2" charset="0"/>
              </a:rPr>
              <a:t>, by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gay, straight, bisexual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disabled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able-bodied people.</a:t>
            </a: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 </a:t>
            </a:r>
          </a:p>
          <a:p>
            <a:r>
              <a:rPr lang="en-GB" sz="825" b="1" dirty="0" err="1">
                <a:solidFill>
                  <a:srgbClr val="FF0000"/>
                </a:solidFill>
                <a:latin typeface="Quicksand" pitchFamily="2" charset="0"/>
              </a:rPr>
              <a:t>Epiplexis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latin typeface="Quicksand" pitchFamily="2" charset="0"/>
              </a:rPr>
              <a:t>A whole bunch of rhetorical questions one after another.</a:t>
            </a: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Emotive Language</a:t>
            </a:r>
          </a:p>
          <a:p>
            <a:r>
              <a:rPr lang="en-GB" sz="825" b="1" dirty="0">
                <a:latin typeface="Quicksand" pitchFamily="2" charset="0"/>
              </a:rPr>
              <a:t>Language designed to make people feel something: hungry is good, </a:t>
            </a:r>
            <a:r>
              <a:rPr lang="en-GB" sz="825" b="1" u="sng" dirty="0">
                <a:latin typeface="Quicksand" pitchFamily="2" charset="0"/>
              </a:rPr>
              <a:t>starving</a:t>
            </a:r>
            <a:r>
              <a:rPr lang="en-GB" sz="825" b="1" dirty="0">
                <a:latin typeface="Quicksand" pitchFamily="2" charset="0"/>
              </a:rPr>
              <a:t> is better; poor is good, </a:t>
            </a:r>
            <a:r>
              <a:rPr lang="en-GB" sz="825" b="1" u="sng" dirty="0">
                <a:latin typeface="Quicksand" pitchFamily="2" charset="0"/>
              </a:rPr>
              <a:t>destitute</a:t>
            </a:r>
            <a:r>
              <a:rPr lang="en-GB" sz="825" b="1" dirty="0">
                <a:latin typeface="Quicksand" pitchFamily="2" charset="0"/>
              </a:rPr>
              <a:t> is better.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BB429-1ED3-4F6C-9FF8-CF8F8FF7663E}"/>
              </a:ext>
            </a:extLst>
          </p:cNvPr>
          <p:cNvSpPr txBox="1"/>
          <p:nvPr/>
        </p:nvSpPr>
        <p:spPr>
          <a:xfrm>
            <a:off x="6251416" y="2603538"/>
            <a:ext cx="2817891" cy="1488869"/>
          </a:xfrm>
          <a:prstGeom prst="rect">
            <a:avLst/>
          </a:prstGeom>
          <a:solidFill>
            <a:srgbClr val="FECE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Inclusive Personal Pronouns</a:t>
            </a:r>
          </a:p>
          <a:p>
            <a:r>
              <a:rPr lang="en-GB" sz="825" b="1" dirty="0">
                <a:latin typeface="Quicksand" pitchFamily="2" charset="0"/>
              </a:rPr>
              <a:t>We, us, our, friends, etc…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Anaphora</a:t>
            </a:r>
          </a:p>
          <a:p>
            <a:r>
              <a:rPr lang="en-GB" sz="825" b="1" dirty="0">
                <a:latin typeface="Quicksand" pitchFamily="2" charset="0"/>
              </a:rPr>
              <a:t>Repeated phrases at the start: I have a dream!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Epiphora</a:t>
            </a:r>
          </a:p>
          <a:p>
            <a:r>
              <a:rPr lang="en-GB" sz="825" b="1" dirty="0">
                <a:latin typeface="Quicksand" pitchFamily="2" charset="0"/>
              </a:rPr>
              <a:t>Repeated phrases at the end.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Imperatives</a:t>
            </a:r>
          </a:p>
          <a:p>
            <a:r>
              <a:rPr lang="en-GB" sz="825" b="1" dirty="0">
                <a:latin typeface="Quicksand" pitchFamily="2" charset="0"/>
              </a:rPr>
              <a:t>Tell people what to do: protest against the government, refuse to back down, shout it from the rooftops, etc…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8F524-ED12-4D31-97AC-A65937384D7A}"/>
              </a:ext>
            </a:extLst>
          </p:cNvPr>
          <p:cNvSpPr txBox="1"/>
          <p:nvPr/>
        </p:nvSpPr>
        <p:spPr>
          <a:xfrm>
            <a:off x="71675" y="2614469"/>
            <a:ext cx="2817891" cy="1488869"/>
          </a:xfrm>
          <a:prstGeom prst="rect">
            <a:avLst/>
          </a:prstGeom>
          <a:solidFill>
            <a:srgbClr val="CCE9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Relevance: why should people care about this issue?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Financial</a:t>
            </a:r>
            <a:r>
              <a:rPr lang="en-GB" sz="825" b="1" dirty="0">
                <a:latin typeface="Quicksand" pitchFamily="2" charset="0"/>
              </a:rPr>
              <a:t> – how will affect how much money they have now or in the future?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Equality/Prejudice </a:t>
            </a:r>
            <a:r>
              <a:rPr lang="en-GB" sz="825" b="1" dirty="0">
                <a:latin typeface="Quicksand" pitchFamily="2" charset="0"/>
              </a:rPr>
              <a:t>– does this affect everyone equally? Does it make existing problems worse?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Environment </a:t>
            </a:r>
            <a:r>
              <a:rPr lang="en-GB" sz="825" b="1" dirty="0">
                <a:latin typeface="Quicksand" pitchFamily="2" charset="0"/>
              </a:rPr>
              <a:t>– is it good or bad for the planet? 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Almost everything can be linked to these three ideas.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6A5AFF-9787-4B50-A03D-BAB06EE112AE}"/>
              </a:ext>
            </a:extLst>
          </p:cNvPr>
          <p:cNvSpPr txBox="1"/>
          <p:nvPr/>
        </p:nvSpPr>
        <p:spPr>
          <a:xfrm>
            <a:off x="6251416" y="40006"/>
            <a:ext cx="2817891" cy="854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Vocab Upgrades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absolutely absurd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totally stupid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woefully inadequate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not good enough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inevitable consequences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things can’t be stopped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myriad reasons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lots of reasons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a moral imperative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something we must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993EC-B6AF-4B75-BEA7-FAB6D3BA1254}"/>
              </a:ext>
            </a:extLst>
          </p:cNvPr>
          <p:cNvSpPr txBox="1"/>
          <p:nvPr/>
        </p:nvSpPr>
        <p:spPr>
          <a:xfrm>
            <a:off x="3110345" y="201588"/>
            <a:ext cx="2923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Quicksand" pitchFamily="2" charset="0"/>
              </a:rPr>
              <a:t>Here are lots of techniques you may have covered with your teacher.</a:t>
            </a:r>
          </a:p>
          <a:p>
            <a:pPr algn="ctr"/>
            <a:r>
              <a:rPr lang="en-GB" dirty="0">
                <a:latin typeface="Quicksand" pitchFamily="2" charset="0"/>
              </a:rPr>
              <a:t>Each technique is linked to part of a four-paragraph structure you might want to use.</a:t>
            </a:r>
          </a:p>
        </p:txBody>
      </p:sp>
      <p:sp>
        <p:nvSpPr>
          <p:cNvPr id="17" name="Google Shape;101;p25">
            <a:extLst>
              <a:ext uri="{FF2B5EF4-FFF2-40B4-BE49-F238E27FC236}">
                <a16:creationId xmlns:a16="http://schemas.microsoft.com/office/drawing/2014/main" id="{5443BD3C-35D0-4BF7-9168-AE2A91A135C4}"/>
              </a:ext>
            </a:extLst>
          </p:cNvPr>
          <p:cNvSpPr txBox="1"/>
          <p:nvPr/>
        </p:nvSpPr>
        <p:spPr>
          <a:xfrm>
            <a:off x="73050" y="4163429"/>
            <a:ext cx="8997897" cy="830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Mobile phones are a computer in your pocket and it would make sense to allow students to use them in lessons. Write a letter to your head teacher persuading them to allow it.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[AO5 24 marks, AO6 16 marks]</a:t>
            </a:r>
            <a:endParaRPr b="1" dirty="0">
              <a:latin typeface="Quicksand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92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65A00-A0BC-431D-A573-53F795C3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05" y="1661877"/>
            <a:ext cx="3196790" cy="1819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FB4FE-1116-46E0-8EF4-81D6E3864B7E}"/>
              </a:ext>
            </a:extLst>
          </p:cNvPr>
          <p:cNvSpPr txBox="1"/>
          <p:nvPr/>
        </p:nvSpPr>
        <p:spPr>
          <a:xfrm>
            <a:off x="71675" y="49846"/>
            <a:ext cx="2817891" cy="2504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Triplet/Colon/Sentence – can be used as a headline</a:t>
            </a:r>
          </a:p>
          <a:p>
            <a:r>
              <a:rPr lang="en-GB" sz="825" b="1" dirty="0">
                <a:latin typeface="Quicksand" pitchFamily="2" charset="0"/>
              </a:rPr>
              <a:t>Rude, selfish, ignorant: today’s school pupils are the most disgraceful young people we have ever seen.</a:t>
            </a:r>
          </a:p>
          <a:p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Imagine</a:t>
            </a:r>
            <a:r>
              <a:rPr lang="en-GB" sz="825" b="1" dirty="0">
                <a:latin typeface="Quicksand" pitchFamily="2" charset="0"/>
              </a:rPr>
              <a:t> the scene… </a:t>
            </a: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Picture</a:t>
            </a:r>
            <a:r>
              <a:rPr lang="en-GB" sz="825" b="1" dirty="0">
                <a:latin typeface="Quicksand" pitchFamily="2" charset="0"/>
              </a:rPr>
              <a:t> a world… etc</a:t>
            </a:r>
          </a:p>
          <a:p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Utopia vs Dystopia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Quicksand" pitchFamily="2" charset="0"/>
              </a:rPr>
              <a:t>The world as it is vs how it could be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Quicksand" pitchFamily="2" charset="0"/>
              </a:rPr>
              <a:t>Something amazing vs something terrible – you are trying to create juxtaposition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Complex Lists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Make a statement.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Use a colon.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Write the items in your list.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Separate the items with semi colons.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You can use commas and brackets in your items.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6DDD5-A1CF-4EE9-8CBC-388D62EAB667}"/>
              </a:ext>
            </a:extLst>
          </p:cNvPr>
          <p:cNvSpPr txBox="1"/>
          <p:nvPr/>
        </p:nvSpPr>
        <p:spPr>
          <a:xfrm>
            <a:off x="6251416" y="940898"/>
            <a:ext cx="2817891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Pairs and Threes – things work well in groups</a:t>
            </a:r>
          </a:p>
          <a:p>
            <a:r>
              <a:rPr lang="en-GB" sz="825" dirty="0">
                <a:latin typeface="Quicksand" pitchFamily="2" charset="0"/>
              </a:rPr>
              <a:t>It’s the answer spoken by </a:t>
            </a:r>
            <a:r>
              <a:rPr lang="en-GB" sz="825" b="1" dirty="0">
                <a:latin typeface="Quicksand" pitchFamily="2" charset="0"/>
              </a:rPr>
              <a:t>young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old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rich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poor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Democrat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Republican</a:t>
            </a:r>
            <a:r>
              <a:rPr lang="en-GB" sz="825" dirty="0">
                <a:latin typeface="Quicksand" pitchFamily="2" charset="0"/>
              </a:rPr>
              <a:t>, by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black</a:t>
            </a:r>
            <a:r>
              <a:rPr lang="en-GB" sz="825" dirty="0">
                <a:solidFill>
                  <a:srgbClr val="7030A0"/>
                </a:solidFill>
                <a:latin typeface="Quicksand" pitchFamily="2" charset="0"/>
              </a:rPr>
              <a:t>,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white or</a:t>
            </a:r>
            <a:r>
              <a:rPr lang="en-GB" sz="825" dirty="0">
                <a:solidFill>
                  <a:srgbClr val="7030A0"/>
                </a:solidFill>
                <a:latin typeface="Quicksand" pitchFamily="2" charset="0"/>
              </a:rPr>
              <a:t>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Latino</a:t>
            </a:r>
            <a:r>
              <a:rPr lang="en-GB" sz="825" dirty="0">
                <a:latin typeface="Quicksand" pitchFamily="2" charset="0"/>
              </a:rPr>
              <a:t>, by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gay, straight, bisexual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disabled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able-bodied people.</a:t>
            </a: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 </a:t>
            </a:r>
          </a:p>
          <a:p>
            <a:r>
              <a:rPr lang="en-GB" sz="825" b="1" dirty="0" err="1">
                <a:solidFill>
                  <a:srgbClr val="FF0000"/>
                </a:solidFill>
                <a:latin typeface="Quicksand" pitchFamily="2" charset="0"/>
              </a:rPr>
              <a:t>Epiplexis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latin typeface="Quicksand" pitchFamily="2" charset="0"/>
              </a:rPr>
              <a:t>A whole bunch of rhetorical questions one after another.</a:t>
            </a: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Emotive Language</a:t>
            </a:r>
          </a:p>
          <a:p>
            <a:r>
              <a:rPr lang="en-GB" sz="825" b="1" dirty="0">
                <a:latin typeface="Quicksand" pitchFamily="2" charset="0"/>
              </a:rPr>
              <a:t>Language designed to make people feel something: hungry is good, </a:t>
            </a:r>
            <a:r>
              <a:rPr lang="en-GB" sz="825" b="1" u="sng" dirty="0">
                <a:latin typeface="Quicksand" pitchFamily="2" charset="0"/>
              </a:rPr>
              <a:t>starving</a:t>
            </a:r>
            <a:r>
              <a:rPr lang="en-GB" sz="825" b="1" dirty="0">
                <a:latin typeface="Quicksand" pitchFamily="2" charset="0"/>
              </a:rPr>
              <a:t> is better; poor is good, </a:t>
            </a:r>
            <a:r>
              <a:rPr lang="en-GB" sz="825" b="1" u="sng" dirty="0">
                <a:latin typeface="Quicksand" pitchFamily="2" charset="0"/>
              </a:rPr>
              <a:t>destitute</a:t>
            </a:r>
            <a:r>
              <a:rPr lang="en-GB" sz="825" b="1" dirty="0">
                <a:latin typeface="Quicksand" pitchFamily="2" charset="0"/>
              </a:rPr>
              <a:t> is better.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BB429-1ED3-4F6C-9FF8-CF8F8FF7663E}"/>
              </a:ext>
            </a:extLst>
          </p:cNvPr>
          <p:cNvSpPr txBox="1"/>
          <p:nvPr/>
        </p:nvSpPr>
        <p:spPr>
          <a:xfrm>
            <a:off x="6251416" y="2603538"/>
            <a:ext cx="2817891" cy="1488869"/>
          </a:xfrm>
          <a:prstGeom prst="rect">
            <a:avLst/>
          </a:prstGeom>
          <a:solidFill>
            <a:srgbClr val="FECE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Inclusive Personal Pronouns</a:t>
            </a:r>
          </a:p>
          <a:p>
            <a:r>
              <a:rPr lang="en-GB" sz="825" b="1" dirty="0">
                <a:latin typeface="Quicksand" pitchFamily="2" charset="0"/>
              </a:rPr>
              <a:t>We, us, our, friends, etc…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Anaphora</a:t>
            </a:r>
          </a:p>
          <a:p>
            <a:r>
              <a:rPr lang="en-GB" sz="825" b="1" dirty="0">
                <a:latin typeface="Quicksand" pitchFamily="2" charset="0"/>
              </a:rPr>
              <a:t>Repeated phrases at the start: I have a dream!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Epiphora</a:t>
            </a:r>
          </a:p>
          <a:p>
            <a:r>
              <a:rPr lang="en-GB" sz="825" b="1" dirty="0">
                <a:latin typeface="Quicksand" pitchFamily="2" charset="0"/>
              </a:rPr>
              <a:t>Repeated phrases at the end.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Imperatives</a:t>
            </a:r>
          </a:p>
          <a:p>
            <a:r>
              <a:rPr lang="en-GB" sz="825" b="1" dirty="0">
                <a:latin typeface="Quicksand" pitchFamily="2" charset="0"/>
              </a:rPr>
              <a:t>Tell people what to do: protest against the government, refuse to back down, shout it from the rooftops, etc…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8F524-ED12-4D31-97AC-A65937384D7A}"/>
              </a:ext>
            </a:extLst>
          </p:cNvPr>
          <p:cNvSpPr txBox="1"/>
          <p:nvPr/>
        </p:nvSpPr>
        <p:spPr>
          <a:xfrm>
            <a:off x="71675" y="2614469"/>
            <a:ext cx="2817891" cy="1488869"/>
          </a:xfrm>
          <a:prstGeom prst="rect">
            <a:avLst/>
          </a:prstGeom>
          <a:solidFill>
            <a:srgbClr val="CCE9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Relevance: why should people care about this issue?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Financial</a:t>
            </a:r>
            <a:r>
              <a:rPr lang="en-GB" sz="825" b="1" dirty="0">
                <a:latin typeface="Quicksand" pitchFamily="2" charset="0"/>
              </a:rPr>
              <a:t> – how will affect how much money they have now or in the future?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Equality/Prejudice </a:t>
            </a:r>
            <a:r>
              <a:rPr lang="en-GB" sz="825" b="1" dirty="0">
                <a:latin typeface="Quicksand" pitchFamily="2" charset="0"/>
              </a:rPr>
              <a:t>– does this affect everyone equally? Does it make existing problems worse?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Environment </a:t>
            </a:r>
            <a:r>
              <a:rPr lang="en-GB" sz="825" b="1" dirty="0">
                <a:latin typeface="Quicksand" pitchFamily="2" charset="0"/>
              </a:rPr>
              <a:t>– is it good or bad for the planet? 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Almost everything can be linked to these three ideas.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6A5AFF-9787-4B50-A03D-BAB06EE112AE}"/>
              </a:ext>
            </a:extLst>
          </p:cNvPr>
          <p:cNvSpPr txBox="1"/>
          <p:nvPr/>
        </p:nvSpPr>
        <p:spPr>
          <a:xfrm>
            <a:off x="6251416" y="40006"/>
            <a:ext cx="2817891" cy="854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Vocab Upgrades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absolutely absurd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totally stupid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woefully inadequate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not good enough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inevitable consequences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things can’t be stopped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myriad reasons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lots of reasons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a moral imperative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something we must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993EC-B6AF-4B75-BEA7-FAB6D3BA1254}"/>
              </a:ext>
            </a:extLst>
          </p:cNvPr>
          <p:cNvSpPr txBox="1"/>
          <p:nvPr/>
        </p:nvSpPr>
        <p:spPr>
          <a:xfrm>
            <a:off x="3110345" y="201588"/>
            <a:ext cx="2923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Quicksand" pitchFamily="2" charset="0"/>
              </a:rPr>
              <a:t>Here are lots of techniques you may have covered with your teacher.</a:t>
            </a:r>
          </a:p>
          <a:p>
            <a:pPr algn="ctr"/>
            <a:r>
              <a:rPr lang="en-GB" dirty="0">
                <a:latin typeface="Quicksand" pitchFamily="2" charset="0"/>
              </a:rPr>
              <a:t>Each technique is linked to part of a four-paragraph structure you might want to use.</a:t>
            </a:r>
          </a:p>
        </p:txBody>
      </p:sp>
      <p:sp>
        <p:nvSpPr>
          <p:cNvPr id="17" name="Google Shape;101;p25">
            <a:extLst>
              <a:ext uri="{FF2B5EF4-FFF2-40B4-BE49-F238E27FC236}">
                <a16:creationId xmlns:a16="http://schemas.microsoft.com/office/drawing/2014/main" id="{5443BD3C-35D0-4BF7-9168-AE2A91A135C4}"/>
              </a:ext>
            </a:extLst>
          </p:cNvPr>
          <p:cNvSpPr txBox="1"/>
          <p:nvPr/>
        </p:nvSpPr>
        <p:spPr>
          <a:xfrm>
            <a:off x="73050" y="4163429"/>
            <a:ext cx="8997897" cy="830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Obsession with becoming a reality TV star or an influencer has made young people forget the value of hard work. Write a speech for your next assembly convincing your year group to aim for academic success, not fame!                                                                                             [AO5 24 marks, AO6 16 marks]</a:t>
            </a:r>
            <a:endParaRPr b="1" dirty="0">
              <a:latin typeface="Quicksand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9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65A00-A0BC-431D-A573-53F795C3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605" y="1661877"/>
            <a:ext cx="3196790" cy="18197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FB4FE-1116-46E0-8EF4-81D6E3864B7E}"/>
              </a:ext>
            </a:extLst>
          </p:cNvPr>
          <p:cNvSpPr txBox="1"/>
          <p:nvPr/>
        </p:nvSpPr>
        <p:spPr>
          <a:xfrm>
            <a:off x="71675" y="49846"/>
            <a:ext cx="2817891" cy="2504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Triplet/Colon/Sentence – can be used as a headline</a:t>
            </a:r>
          </a:p>
          <a:p>
            <a:r>
              <a:rPr lang="en-GB" sz="825" b="1" dirty="0">
                <a:latin typeface="Quicksand" pitchFamily="2" charset="0"/>
              </a:rPr>
              <a:t>Rude, selfish, ignorant: today’s school pupils are the most disgraceful young people we have ever seen.</a:t>
            </a:r>
          </a:p>
          <a:p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Imagine</a:t>
            </a:r>
            <a:r>
              <a:rPr lang="en-GB" sz="825" b="1" dirty="0">
                <a:latin typeface="Quicksand" pitchFamily="2" charset="0"/>
              </a:rPr>
              <a:t> the scene… </a:t>
            </a: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Picture</a:t>
            </a:r>
            <a:r>
              <a:rPr lang="en-GB" sz="825" b="1" dirty="0">
                <a:latin typeface="Quicksand" pitchFamily="2" charset="0"/>
              </a:rPr>
              <a:t> a world… etc</a:t>
            </a:r>
          </a:p>
          <a:p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Utopia vs Dystopia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Quicksand" pitchFamily="2" charset="0"/>
              </a:rPr>
              <a:t>The world as it is vs how it could be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latin typeface="Quicksand" pitchFamily="2" charset="0"/>
              </a:rPr>
              <a:t>Something amazing vs something terrible – you are trying to create juxtaposition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GB" sz="825" b="1" dirty="0"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Complex Lists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Make a statement.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Use a colon.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Write the items in your list.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Separate the items with semi colons.</a:t>
            </a:r>
          </a:p>
          <a:p>
            <a:pPr marL="257175" indent="-257175">
              <a:buFont typeface="+mj-lt"/>
              <a:buAutoNum type="arabicPeriod"/>
            </a:pPr>
            <a:r>
              <a:rPr lang="en-GB" sz="825" b="1" dirty="0">
                <a:latin typeface="Quicksand" pitchFamily="2" charset="0"/>
              </a:rPr>
              <a:t>You can use commas and brackets in your items.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6DDD5-A1CF-4EE9-8CBC-388D62EAB667}"/>
              </a:ext>
            </a:extLst>
          </p:cNvPr>
          <p:cNvSpPr txBox="1"/>
          <p:nvPr/>
        </p:nvSpPr>
        <p:spPr>
          <a:xfrm>
            <a:off x="6251416" y="940898"/>
            <a:ext cx="2817891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Pairs and Threes – things work well in groups</a:t>
            </a:r>
          </a:p>
          <a:p>
            <a:r>
              <a:rPr lang="en-GB" sz="825" dirty="0">
                <a:latin typeface="Quicksand" pitchFamily="2" charset="0"/>
              </a:rPr>
              <a:t>It’s the answer spoken by </a:t>
            </a:r>
            <a:r>
              <a:rPr lang="en-GB" sz="825" b="1" dirty="0">
                <a:latin typeface="Quicksand" pitchFamily="2" charset="0"/>
              </a:rPr>
              <a:t>young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old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rich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poor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Democrat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Republican</a:t>
            </a:r>
            <a:r>
              <a:rPr lang="en-GB" sz="825" dirty="0">
                <a:latin typeface="Quicksand" pitchFamily="2" charset="0"/>
              </a:rPr>
              <a:t>, by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black</a:t>
            </a:r>
            <a:r>
              <a:rPr lang="en-GB" sz="825" dirty="0">
                <a:solidFill>
                  <a:srgbClr val="7030A0"/>
                </a:solidFill>
                <a:latin typeface="Quicksand" pitchFamily="2" charset="0"/>
              </a:rPr>
              <a:t>,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white or</a:t>
            </a:r>
            <a:r>
              <a:rPr lang="en-GB" sz="825" dirty="0">
                <a:solidFill>
                  <a:srgbClr val="7030A0"/>
                </a:solidFill>
                <a:latin typeface="Quicksand" pitchFamily="2" charset="0"/>
              </a:rPr>
              <a:t>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Latino</a:t>
            </a:r>
            <a:r>
              <a:rPr lang="en-GB" sz="825" dirty="0">
                <a:latin typeface="Quicksand" pitchFamily="2" charset="0"/>
              </a:rPr>
              <a:t>, by </a:t>
            </a:r>
            <a:r>
              <a:rPr lang="en-GB" sz="825" b="1" dirty="0">
                <a:solidFill>
                  <a:srgbClr val="7030A0"/>
                </a:solidFill>
                <a:latin typeface="Quicksand" pitchFamily="2" charset="0"/>
              </a:rPr>
              <a:t>gay, straight, bisexual</a:t>
            </a:r>
            <a:r>
              <a:rPr lang="en-GB" sz="825" dirty="0">
                <a:latin typeface="Quicksand" pitchFamily="2" charset="0"/>
              </a:rPr>
              <a:t>, </a:t>
            </a:r>
            <a:r>
              <a:rPr lang="en-GB" sz="825" b="1" dirty="0">
                <a:latin typeface="Quicksand" pitchFamily="2" charset="0"/>
              </a:rPr>
              <a:t>disabled</a:t>
            </a:r>
            <a:r>
              <a:rPr lang="en-GB" sz="825" dirty="0">
                <a:latin typeface="Quicksand" pitchFamily="2" charset="0"/>
              </a:rPr>
              <a:t> and </a:t>
            </a:r>
            <a:r>
              <a:rPr lang="en-GB" sz="825" b="1" dirty="0">
                <a:latin typeface="Quicksand" pitchFamily="2" charset="0"/>
              </a:rPr>
              <a:t>able-bodied people.</a:t>
            </a: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 </a:t>
            </a:r>
          </a:p>
          <a:p>
            <a:r>
              <a:rPr lang="en-GB" sz="825" b="1" dirty="0" err="1">
                <a:solidFill>
                  <a:srgbClr val="FF0000"/>
                </a:solidFill>
                <a:latin typeface="Quicksand" pitchFamily="2" charset="0"/>
              </a:rPr>
              <a:t>Epiplexis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latin typeface="Quicksand" pitchFamily="2" charset="0"/>
              </a:rPr>
              <a:t>A whole bunch of rhetorical questions one after another.</a:t>
            </a: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Emotive Language</a:t>
            </a:r>
          </a:p>
          <a:p>
            <a:r>
              <a:rPr lang="en-GB" sz="825" b="1" dirty="0">
                <a:latin typeface="Quicksand" pitchFamily="2" charset="0"/>
              </a:rPr>
              <a:t>Language designed to make people feel something: hungry is good, </a:t>
            </a:r>
            <a:r>
              <a:rPr lang="en-GB" sz="825" b="1" u="sng" dirty="0">
                <a:latin typeface="Quicksand" pitchFamily="2" charset="0"/>
              </a:rPr>
              <a:t>starving</a:t>
            </a:r>
            <a:r>
              <a:rPr lang="en-GB" sz="825" b="1" dirty="0">
                <a:latin typeface="Quicksand" pitchFamily="2" charset="0"/>
              </a:rPr>
              <a:t> is better; poor is good, </a:t>
            </a:r>
            <a:r>
              <a:rPr lang="en-GB" sz="825" b="1" u="sng" dirty="0">
                <a:latin typeface="Quicksand" pitchFamily="2" charset="0"/>
              </a:rPr>
              <a:t>destitute</a:t>
            </a:r>
            <a:r>
              <a:rPr lang="en-GB" sz="825" b="1" dirty="0">
                <a:latin typeface="Quicksand" pitchFamily="2" charset="0"/>
              </a:rPr>
              <a:t> is better.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BB429-1ED3-4F6C-9FF8-CF8F8FF7663E}"/>
              </a:ext>
            </a:extLst>
          </p:cNvPr>
          <p:cNvSpPr txBox="1"/>
          <p:nvPr/>
        </p:nvSpPr>
        <p:spPr>
          <a:xfrm>
            <a:off x="6251416" y="2603538"/>
            <a:ext cx="2817891" cy="1488869"/>
          </a:xfrm>
          <a:prstGeom prst="rect">
            <a:avLst/>
          </a:prstGeom>
          <a:solidFill>
            <a:srgbClr val="FECEF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Inclusive Personal Pronouns</a:t>
            </a:r>
          </a:p>
          <a:p>
            <a:r>
              <a:rPr lang="en-GB" sz="825" b="1" dirty="0">
                <a:latin typeface="Quicksand" pitchFamily="2" charset="0"/>
              </a:rPr>
              <a:t>We, us, our, friends, etc…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Anaphora</a:t>
            </a:r>
          </a:p>
          <a:p>
            <a:r>
              <a:rPr lang="en-GB" sz="825" b="1" dirty="0">
                <a:latin typeface="Quicksand" pitchFamily="2" charset="0"/>
              </a:rPr>
              <a:t>Repeated phrases at the start: I have a dream!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Epiphora</a:t>
            </a:r>
          </a:p>
          <a:p>
            <a:r>
              <a:rPr lang="en-GB" sz="825" b="1" dirty="0">
                <a:latin typeface="Quicksand" pitchFamily="2" charset="0"/>
              </a:rPr>
              <a:t>Repeated phrases at the end.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Imperatives</a:t>
            </a:r>
          </a:p>
          <a:p>
            <a:r>
              <a:rPr lang="en-GB" sz="825" b="1" dirty="0">
                <a:latin typeface="Quicksand" pitchFamily="2" charset="0"/>
              </a:rPr>
              <a:t>Tell people what to do: protest against the government, refuse to back down, shout it from the rooftops, etc…</a:t>
            </a:r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C8F524-ED12-4D31-97AC-A65937384D7A}"/>
              </a:ext>
            </a:extLst>
          </p:cNvPr>
          <p:cNvSpPr txBox="1"/>
          <p:nvPr/>
        </p:nvSpPr>
        <p:spPr>
          <a:xfrm>
            <a:off x="71675" y="2614469"/>
            <a:ext cx="2817891" cy="1488869"/>
          </a:xfrm>
          <a:prstGeom prst="rect">
            <a:avLst/>
          </a:prstGeom>
          <a:solidFill>
            <a:srgbClr val="CCE9A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Relevance: why should people care about this issue?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Financial</a:t>
            </a:r>
            <a:r>
              <a:rPr lang="en-GB" sz="825" b="1" dirty="0">
                <a:latin typeface="Quicksand" pitchFamily="2" charset="0"/>
              </a:rPr>
              <a:t> – how will affect how much money they have now or in the future?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Equality/Prejudice </a:t>
            </a:r>
            <a:r>
              <a:rPr lang="en-GB" sz="825" b="1" dirty="0">
                <a:latin typeface="Quicksand" pitchFamily="2" charset="0"/>
              </a:rPr>
              <a:t>– does this affect everyone equally? Does it make existing problems worse?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Environment </a:t>
            </a:r>
            <a:r>
              <a:rPr lang="en-GB" sz="825" b="1" dirty="0">
                <a:latin typeface="Quicksand" pitchFamily="2" charset="0"/>
              </a:rPr>
              <a:t>– is it good or bad for the planet? </a:t>
            </a:r>
          </a:p>
          <a:p>
            <a:endParaRPr lang="en-GB" sz="825" b="1" dirty="0">
              <a:solidFill>
                <a:srgbClr val="FF0000"/>
              </a:solidFill>
              <a:latin typeface="Quicksand" pitchFamily="2" charset="0"/>
            </a:endParaRPr>
          </a:p>
          <a:p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Almost everything can be linked to these three ideas.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6A5AFF-9787-4B50-A03D-BAB06EE112AE}"/>
              </a:ext>
            </a:extLst>
          </p:cNvPr>
          <p:cNvSpPr txBox="1"/>
          <p:nvPr/>
        </p:nvSpPr>
        <p:spPr>
          <a:xfrm>
            <a:off x="6251416" y="40006"/>
            <a:ext cx="2817891" cy="854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825" b="1" dirty="0">
                <a:solidFill>
                  <a:srgbClr val="FF0000"/>
                </a:solidFill>
                <a:latin typeface="Quicksand" pitchFamily="2" charset="0"/>
              </a:rPr>
              <a:t>Vocab Upgrades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absolutely absurd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totally stupid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woefully inadequate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not good enough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inevitable consequences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things can’t be stopped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myriad reasons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lots of reasons</a:t>
            </a:r>
          </a:p>
          <a:p>
            <a:pPr algn="just"/>
            <a:r>
              <a:rPr lang="en-GB" sz="825" b="1" dirty="0">
                <a:latin typeface="Quicksand" pitchFamily="2" charset="0"/>
              </a:rPr>
              <a:t>a moral imperative </a:t>
            </a:r>
            <a:r>
              <a:rPr lang="en-GB" sz="825" dirty="0">
                <a:latin typeface="Quicksand" pitchFamily="2" charset="0"/>
              </a:rPr>
              <a:t>– </a:t>
            </a:r>
            <a:r>
              <a:rPr lang="en-GB" sz="825" i="1" dirty="0">
                <a:latin typeface="Quicksand" pitchFamily="2" charset="0"/>
              </a:rPr>
              <a:t>something we must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993EC-B6AF-4B75-BEA7-FAB6D3BA1254}"/>
              </a:ext>
            </a:extLst>
          </p:cNvPr>
          <p:cNvSpPr txBox="1"/>
          <p:nvPr/>
        </p:nvSpPr>
        <p:spPr>
          <a:xfrm>
            <a:off x="3110345" y="201588"/>
            <a:ext cx="2923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Quicksand" pitchFamily="2" charset="0"/>
              </a:rPr>
              <a:t>Here are lots of techniques you may have covered with your teacher.</a:t>
            </a:r>
          </a:p>
          <a:p>
            <a:pPr algn="ctr"/>
            <a:r>
              <a:rPr lang="en-GB" dirty="0">
                <a:latin typeface="Quicksand" pitchFamily="2" charset="0"/>
              </a:rPr>
              <a:t>Each technique is linked to part of a four-paragraph structure you might want to use.</a:t>
            </a:r>
          </a:p>
        </p:txBody>
      </p:sp>
      <p:sp>
        <p:nvSpPr>
          <p:cNvPr id="17" name="Google Shape;101;p25">
            <a:extLst>
              <a:ext uri="{FF2B5EF4-FFF2-40B4-BE49-F238E27FC236}">
                <a16:creationId xmlns:a16="http://schemas.microsoft.com/office/drawing/2014/main" id="{5443BD3C-35D0-4BF7-9168-AE2A91A135C4}"/>
              </a:ext>
            </a:extLst>
          </p:cNvPr>
          <p:cNvSpPr txBox="1"/>
          <p:nvPr/>
        </p:nvSpPr>
        <p:spPr>
          <a:xfrm>
            <a:off x="73050" y="4163429"/>
            <a:ext cx="8997897" cy="830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Young people are blamed </a:t>
            </a:r>
            <a:r>
              <a:rPr lang="en-GB" b="1">
                <a:latin typeface="Quicksand" pitchFamily="2" charset="0"/>
                <a:ea typeface="Calibri"/>
                <a:cs typeface="Calibri"/>
                <a:sym typeface="Calibri"/>
              </a:rPr>
              <a:t>for everything</a:t>
            </a: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, but it’s adults who are messing the world up! Write a magazine article arguing your point of view on this issue!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Quicksand" pitchFamily="2" charset="0"/>
                <a:ea typeface="Calibri"/>
                <a:cs typeface="Calibri"/>
                <a:sym typeface="Calibri"/>
              </a:rPr>
              <a:t>						[AO5 24 marks, AO6 16 marks]</a:t>
            </a:r>
            <a:endParaRPr b="1" dirty="0">
              <a:latin typeface="Quicksand" pitchFamily="2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6223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378c00-e3db-464c-96da-baceab41a252" xsi:nil="true"/>
    <a56b4343ab9345da9ac3158bb7151b97 xmlns="52378c00-e3db-464c-96da-baceab41a252">
      <Terms xmlns="http://schemas.microsoft.com/office/infopath/2007/PartnerControls"/>
    </a56b4343ab9345da9ac3158bb7151b97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9818515E3D24497C7BD5C0B02A079" ma:contentTypeVersion="9" ma:contentTypeDescription="Create a new document." ma:contentTypeScope="" ma:versionID="e49f84fa6f9a2de6b8585487c1414c5a">
  <xsd:schema xmlns:xsd="http://www.w3.org/2001/XMLSchema" xmlns:xs="http://www.w3.org/2001/XMLSchema" xmlns:p="http://schemas.microsoft.com/office/2006/metadata/properties" xmlns:ns2="52378c00-e3db-464c-96da-baceab41a252" xmlns:ns3="30331fb5-e3bb-4255-9356-7f693fb2654e" targetNamespace="http://schemas.microsoft.com/office/2006/metadata/properties" ma:root="true" ma:fieldsID="83e15e5e13c6fa773ec6c8083622b556" ns2:_="" ns3:_="">
    <xsd:import namespace="52378c00-e3db-464c-96da-baceab41a252"/>
    <xsd:import namespace="30331fb5-e3bb-4255-9356-7f693fb2654e"/>
    <xsd:element name="properties">
      <xsd:complexType>
        <xsd:sequence>
          <xsd:element name="documentManagement">
            <xsd:complexType>
              <xsd:all>
                <xsd:element ref="ns2:a56b4343ab9345da9ac3158bb7151b97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78c00-e3db-464c-96da-baceab41a252" elementFormDefault="qualified">
    <xsd:import namespace="http://schemas.microsoft.com/office/2006/documentManagement/types"/>
    <xsd:import namespace="http://schemas.microsoft.com/office/infopath/2007/PartnerControls"/>
    <xsd:element name="a56b4343ab9345da9ac3158bb7151b97" ma:index="9" nillable="true" ma:taxonomy="true" ma:internalName="a56b4343ab9345da9ac3158bb7151b97" ma:taxonomyFieldName="Staff_x0020_Category" ma:displayName="Staff Category" ma:fieldId="{a56b4343-ab93-45da-9ac3-158bb7151b97}" ma:sspId="d1e1aebe-9980-4bd8-bca9-3cd8b19c1a26" ma:termSetId="c82e3221-7add-4d6a-8033-980661bf823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45f1c0c8-76f8-4800-a6e2-80e5006330bf}" ma:internalName="TaxCatchAll" ma:showField="CatchAllData" ma:web="52378c00-e3db-464c-96da-baceab41a2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1fb5-e3bb-4255-9356-7f693fb26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A472A5-9C32-4434-B2BD-3BC04CAF379E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30331fb5-e3bb-4255-9356-7f693fb2654e"/>
    <ds:schemaRef ds:uri="52378c00-e3db-464c-96da-baceab41a252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A28FD51-806E-4E19-82C4-212DB0EF9D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8BF1E-FF3A-4B6F-A164-22D16612E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378c00-e3db-464c-96da-baceab41a252"/>
    <ds:schemaRef ds:uri="30331fb5-e3bb-4255-9356-7f693fb26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2350</Words>
  <Application>Microsoft Office PowerPoint</Application>
  <PresentationFormat>On-screen Show (16:9)</PresentationFormat>
  <Paragraphs>231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Quicksand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 Ward</dc:creator>
  <cp:lastModifiedBy>R. Ward</cp:lastModifiedBy>
  <cp:revision>17</cp:revision>
  <dcterms:modified xsi:type="dcterms:W3CDTF">2024-02-09T12:36:59Z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0x010100A999818515E3D24497C7BD5C0B02A079</vt:lpwstr>
  </property>
  <property fmtid="{D5CDD505-2E9C-101B-9397-08002B2CF9AE}" pid="3" name="Staff Category">
    <vt:lpwstr/>
  </property>
</Properties>
</file>